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4"/>
  </p:sldMasterIdLst>
  <p:notesMasterIdLst>
    <p:notesMasterId r:id="rId18"/>
  </p:notesMasterIdLst>
  <p:sldIdLst>
    <p:sldId id="261" r:id="rId5"/>
    <p:sldId id="274" r:id="rId6"/>
    <p:sldId id="277" r:id="rId7"/>
    <p:sldId id="280" r:id="rId8"/>
    <p:sldId id="281" r:id="rId9"/>
    <p:sldId id="275" r:id="rId10"/>
    <p:sldId id="284" r:id="rId11"/>
    <p:sldId id="276" r:id="rId12"/>
    <p:sldId id="278" r:id="rId13"/>
    <p:sldId id="292" r:id="rId14"/>
    <p:sldId id="285" r:id="rId15"/>
    <p:sldId id="279" r:id="rId16"/>
    <p:sldId id="29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772A8-2E6E-481B-A2E3-F69BFE57C863}" type="doc">
      <dgm:prSet loTypeId="urn:microsoft.com/office/officeart/2005/8/layout/cycle5" loCatId="cycle" qsTypeId="urn:microsoft.com/office/officeart/2005/8/quickstyle/simple1" qsCatId="simple" csTypeId="urn:microsoft.com/office/officeart/2005/8/colors/accent1_2" csCatId="accent1" phldr="1"/>
      <dgm:spPr/>
    </dgm:pt>
    <dgm:pt modelId="{D3EBF7A6-3A01-4DF1-8A92-C4EE26823750}">
      <dgm:prSet phldrT="[Text]"/>
      <dgm:spPr/>
      <dgm:t>
        <a:bodyPr/>
        <a:lstStyle/>
        <a:p>
          <a:r>
            <a:rPr lang="de-DE" b="1"/>
            <a:t>Gesellschaft</a:t>
          </a:r>
          <a:endParaRPr lang="en-GB" b="1"/>
        </a:p>
      </dgm:t>
    </dgm:pt>
    <dgm:pt modelId="{FA7687E7-AA42-474D-8DD7-86DEB009B974}" type="parTrans" cxnId="{3B117498-62BC-474C-8A69-C178E3CD56AE}">
      <dgm:prSet/>
      <dgm:spPr/>
      <dgm:t>
        <a:bodyPr/>
        <a:lstStyle/>
        <a:p>
          <a:endParaRPr lang="en-GB"/>
        </a:p>
      </dgm:t>
    </dgm:pt>
    <dgm:pt modelId="{8B36864A-AAF2-45E9-99F2-DDF89FBE9839}" type="sibTrans" cxnId="{3B117498-62BC-474C-8A69-C178E3CD56AE}">
      <dgm:prSet/>
      <dgm:spPr/>
      <dgm:t>
        <a:bodyPr/>
        <a:lstStyle/>
        <a:p>
          <a:endParaRPr lang="en-GB"/>
        </a:p>
      </dgm:t>
    </dgm:pt>
    <dgm:pt modelId="{574736B7-CADC-460E-B16B-005A3C19D59E}">
      <dgm:prSet phldrT="[Text]"/>
      <dgm:spPr/>
      <dgm:t>
        <a:bodyPr/>
        <a:lstStyle/>
        <a:p>
          <a:r>
            <a:rPr lang="de-DE" b="1"/>
            <a:t>Politik</a:t>
          </a:r>
          <a:endParaRPr lang="en-GB" b="1"/>
        </a:p>
      </dgm:t>
    </dgm:pt>
    <dgm:pt modelId="{0388781C-535B-4E92-A388-61DEC69A973E}" type="parTrans" cxnId="{4CC962AE-5E9C-4155-857C-2683422984B9}">
      <dgm:prSet/>
      <dgm:spPr/>
      <dgm:t>
        <a:bodyPr/>
        <a:lstStyle/>
        <a:p>
          <a:endParaRPr lang="en-GB"/>
        </a:p>
      </dgm:t>
    </dgm:pt>
    <dgm:pt modelId="{8090D5C1-DD78-4E61-88B2-BAFE056D09BB}" type="sibTrans" cxnId="{4CC962AE-5E9C-4155-857C-2683422984B9}">
      <dgm:prSet/>
      <dgm:spPr/>
      <dgm:t>
        <a:bodyPr/>
        <a:lstStyle/>
        <a:p>
          <a:endParaRPr lang="en-GB"/>
        </a:p>
      </dgm:t>
    </dgm:pt>
    <dgm:pt modelId="{8B528487-5B77-45CE-9789-9FC4EC086969}">
      <dgm:prSet phldrT="[Text]"/>
      <dgm:spPr/>
      <dgm:t>
        <a:bodyPr/>
        <a:lstStyle/>
        <a:p>
          <a:r>
            <a:rPr lang="de-DE" b="1"/>
            <a:t>Kirche</a:t>
          </a:r>
          <a:endParaRPr lang="en-GB" b="1"/>
        </a:p>
      </dgm:t>
    </dgm:pt>
    <dgm:pt modelId="{88804137-0D3C-44AA-8228-A738671F6912}" type="parTrans" cxnId="{DD865A54-187F-4909-8803-0BA1D9310BF3}">
      <dgm:prSet/>
      <dgm:spPr/>
      <dgm:t>
        <a:bodyPr/>
        <a:lstStyle/>
        <a:p>
          <a:endParaRPr lang="en-GB"/>
        </a:p>
      </dgm:t>
    </dgm:pt>
    <dgm:pt modelId="{F78C9DC4-167C-4DF2-B898-9BB0D3D2B256}" type="sibTrans" cxnId="{DD865A54-187F-4909-8803-0BA1D9310BF3}">
      <dgm:prSet/>
      <dgm:spPr/>
      <dgm:t>
        <a:bodyPr/>
        <a:lstStyle/>
        <a:p>
          <a:endParaRPr lang="en-GB"/>
        </a:p>
      </dgm:t>
    </dgm:pt>
    <dgm:pt modelId="{9629412F-2719-48E2-B7B7-090F4484D583}" type="pres">
      <dgm:prSet presAssocID="{59B772A8-2E6E-481B-A2E3-F69BFE57C863}" presName="cycle" presStyleCnt="0">
        <dgm:presLayoutVars>
          <dgm:dir/>
          <dgm:resizeHandles val="exact"/>
        </dgm:presLayoutVars>
      </dgm:prSet>
      <dgm:spPr/>
    </dgm:pt>
    <dgm:pt modelId="{58CC0D75-7833-4836-A7CD-48627BC8D387}" type="pres">
      <dgm:prSet presAssocID="{D3EBF7A6-3A01-4DF1-8A92-C4EE26823750}" presName="node" presStyleLbl="node1" presStyleIdx="0" presStyleCnt="3">
        <dgm:presLayoutVars>
          <dgm:bulletEnabled val="1"/>
        </dgm:presLayoutVars>
      </dgm:prSet>
      <dgm:spPr/>
    </dgm:pt>
    <dgm:pt modelId="{A3C68771-656F-4848-A25A-D80BA886F69F}" type="pres">
      <dgm:prSet presAssocID="{D3EBF7A6-3A01-4DF1-8A92-C4EE26823750}" presName="spNode" presStyleCnt="0"/>
      <dgm:spPr/>
    </dgm:pt>
    <dgm:pt modelId="{B859F093-4EF3-4E26-AFD4-16D8C6572FA4}" type="pres">
      <dgm:prSet presAssocID="{8B36864A-AAF2-45E9-99F2-DDF89FBE9839}" presName="sibTrans" presStyleLbl="sibTrans1D1" presStyleIdx="0" presStyleCnt="3"/>
      <dgm:spPr/>
    </dgm:pt>
    <dgm:pt modelId="{6F33513D-1218-4B63-9B1B-A1BBF0EAEE76}" type="pres">
      <dgm:prSet presAssocID="{574736B7-CADC-460E-B16B-005A3C19D59E}" presName="node" presStyleLbl="node1" presStyleIdx="1" presStyleCnt="3">
        <dgm:presLayoutVars>
          <dgm:bulletEnabled val="1"/>
        </dgm:presLayoutVars>
      </dgm:prSet>
      <dgm:spPr/>
    </dgm:pt>
    <dgm:pt modelId="{F7B2E8EB-1C32-4890-9C6B-B1F997851DE4}" type="pres">
      <dgm:prSet presAssocID="{574736B7-CADC-460E-B16B-005A3C19D59E}" presName="spNode" presStyleCnt="0"/>
      <dgm:spPr/>
    </dgm:pt>
    <dgm:pt modelId="{C95A9F05-589A-42A5-837A-40AB5EC4D4A4}" type="pres">
      <dgm:prSet presAssocID="{8090D5C1-DD78-4E61-88B2-BAFE056D09BB}" presName="sibTrans" presStyleLbl="sibTrans1D1" presStyleIdx="1" presStyleCnt="3"/>
      <dgm:spPr/>
    </dgm:pt>
    <dgm:pt modelId="{017286B3-CE34-49AF-BC95-E4E62D1049FF}" type="pres">
      <dgm:prSet presAssocID="{8B528487-5B77-45CE-9789-9FC4EC086969}" presName="node" presStyleLbl="node1" presStyleIdx="2" presStyleCnt="3">
        <dgm:presLayoutVars>
          <dgm:bulletEnabled val="1"/>
        </dgm:presLayoutVars>
      </dgm:prSet>
      <dgm:spPr/>
    </dgm:pt>
    <dgm:pt modelId="{2D93484C-7114-4BE3-B85A-DA813840D1F6}" type="pres">
      <dgm:prSet presAssocID="{8B528487-5B77-45CE-9789-9FC4EC086969}" presName="spNode" presStyleCnt="0"/>
      <dgm:spPr/>
    </dgm:pt>
    <dgm:pt modelId="{45C33253-765C-44CE-B22E-FA93B6FC4023}" type="pres">
      <dgm:prSet presAssocID="{F78C9DC4-167C-4DF2-B898-9BB0D3D2B256}" presName="sibTrans" presStyleLbl="sibTrans1D1" presStyleIdx="2" presStyleCnt="3"/>
      <dgm:spPr/>
    </dgm:pt>
  </dgm:ptLst>
  <dgm:cxnLst>
    <dgm:cxn modelId="{BCF4881E-4283-4272-970B-8BB961A1D709}" type="presOf" srcId="{8B36864A-AAF2-45E9-99F2-DDF89FBE9839}" destId="{B859F093-4EF3-4E26-AFD4-16D8C6572FA4}" srcOrd="0" destOrd="0" presId="urn:microsoft.com/office/officeart/2005/8/layout/cycle5"/>
    <dgm:cxn modelId="{5CED5D5C-9464-4B7E-829E-01925F8A6A91}" type="presOf" srcId="{8090D5C1-DD78-4E61-88B2-BAFE056D09BB}" destId="{C95A9F05-589A-42A5-837A-40AB5EC4D4A4}" srcOrd="0" destOrd="0" presId="urn:microsoft.com/office/officeart/2005/8/layout/cycle5"/>
    <dgm:cxn modelId="{DD865A54-187F-4909-8803-0BA1D9310BF3}" srcId="{59B772A8-2E6E-481B-A2E3-F69BFE57C863}" destId="{8B528487-5B77-45CE-9789-9FC4EC086969}" srcOrd="2" destOrd="0" parTransId="{88804137-0D3C-44AA-8228-A738671F6912}" sibTransId="{F78C9DC4-167C-4DF2-B898-9BB0D3D2B256}"/>
    <dgm:cxn modelId="{3B117498-62BC-474C-8A69-C178E3CD56AE}" srcId="{59B772A8-2E6E-481B-A2E3-F69BFE57C863}" destId="{D3EBF7A6-3A01-4DF1-8A92-C4EE26823750}" srcOrd="0" destOrd="0" parTransId="{FA7687E7-AA42-474D-8DD7-86DEB009B974}" sibTransId="{8B36864A-AAF2-45E9-99F2-DDF89FBE9839}"/>
    <dgm:cxn modelId="{4BD52DAA-5334-4C97-920C-FE38F169298D}" type="presOf" srcId="{59B772A8-2E6E-481B-A2E3-F69BFE57C863}" destId="{9629412F-2719-48E2-B7B7-090F4484D583}" srcOrd="0" destOrd="0" presId="urn:microsoft.com/office/officeart/2005/8/layout/cycle5"/>
    <dgm:cxn modelId="{4CC962AE-5E9C-4155-857C-2683422984B9}" srcId="{59B772A8-2E6E-481B-A2E3-F69BFE57C863}" destId="{574736B7-CADC-460E-B16B-005A3C19D59E}" srcOrd="1" destOrd="0" parTransId="{0388781C-535B-4E92-A388-61DEC69A973E}" sibTransId="{8090D5C1-DD78-4E61-88B2-BAFE056D09BB}"/>
    <dgm:cxn modelId="{FC0F68E4-25AD-4A84-9331-D783ED9F46D0}" type="presOf" srcId="{F78C9DC4-167C-4DF2-B898-9BB0D3D2B256}" destId="{45C33253-765C-44CE-B22E-FA93B6FC4023}" srcOrd="0" destOrd="0" presId="urn:microsoft.com/office/officeart/2005/8/layout/cycle5"/>
    <dgm:cxn modelId="{A2BA5AE4-8B8A-424E-8E5D-14DD32C2B692}" type="presOf" srcId="{8B528487-5B77-45CE-9789-9FC4EC086969}" destId="{017286B3-CE34-49AF-BC95-E4E62D1049FF}" srcOrd="0" destOrd="0" presId="urn:microsoft.com/office/officeart/2005/8/layout/cycle5"/>
    <dgm:cxn modelId="{84484FED-80C1-4490-B22D-41ADA1C191EB}" type="presOf" srcId="{574736B7-CADC-460E-B16B-005A3C19D59E}" destId="{6F33513D-1218-4B63-9B1B-A1BBF0EAEE76}" srcOrd="0" destOrd="0" presId="urn:microsoft.com/office/officeart/2005/8/layout/cycle5"/>
    <dgm:cxn modelId="{1AC166FA-65DE-459E-AD91-3B3A9E556555}" type="presOf" srcId="{D3EBF7A6-3A01-4DF1-8A92-C4EE26823750}" destId="{58CC0D75-7833-4836-A7CD-48627BC8D387}" srcOrd="0" destOrd="0" presId="urn:microsoft.com/office/officeart/2005/8/layout/cycle5"/>
    <dgm:cxn modelId="{D4164F08-1B57-45FB-9C37-72A9A61C4528}" type="presParOf" srcId="{9629412F-2719-48E2-B7B7-090F4484D583}" destId="{58CC0D75-7833-4836-A7CD-48627BC8D387}" srcOrd="0" destOrd="0" presId="urn:microsoft.com/office/officeart/2005/8/layout/cycle5"/>
    <dgm:cxn modelId="{1D077404-49CB-4BEB-81BD-5D3765AF25F1}" type="presParOf" srcId="{9629412F-2719-48E2-B7B7-090F4484D583}" destId="{A3C68771-656F-4848-A25A-D80BA886F69F}" srcOrd="1" destOrd="0" presId="urn:microsoft.com/office/officeart/2005/8/layout/cycle5"/>
    <dgm:cxn modelId="{F71CC0DD-7415-425C-BDF4-2F41C868785C}" type="presParOf" srcId="{9629412F-2719-48E2-B7B7-090F4484D583}" destId="{B859F093-4EF3-4E26-AFD4-16D8C6572FA4}" srcOrd="2" destOrd="0" presId="urn:microsoft.com/office/officeart/2005/8/layout/cycle5"/>
    <dgm:cxn modelId="{07A83E88-3AC8-411B-8868-B0BDA5840D4A}" type="presParOf" srcId="{9629412F-2719-48E2-B7B7-090F4484D583}" destId="{6F33513D-1218-4B63-9B1B-A1BBF0EAEE76}" srcOrd="3" destOrd="0" presId="urn:microsoft.com/office/officeart/2005/8/layout/cycle5"/>
    <dgm:cxn modelId="{435796E1-3197-4EFA-9165-2C54F8EFFA74}" type="presParOf" srcId="{9629412F-2719-48E2-B7B7-090F4484D583}" destId="{F7B2E8EB-1C32-4890-9C6B-B1F997851DE4}" srcOrd="4" destOrd="0" presId="urn:microsoft.com/office/officeart/2005/8/layout/cycle5"/>
    <dgm:cxn modelId="{FFCEEBF6-6ECB-4E1B-9E23-4980054E4F69}" type="presParOf" srcId="{9629412F-2719-48E2-B7B7-090F4484D583}" destId="{C95A9F05-589A-42A5-837A-40AB5EC4D4A4}" srcOrd="5" destOrd="0" presId="urn:microsoft.com/office/officeart/2005/8/layout/cycle5"/>
    <dgm:cxn modelId="{A7B117BF-6F78-41B0-B5AA-18AD19886B4F}" type="presParOf" srcId="{9629412F-2719-48E2-B7B7-090F4484D583}" destId="{017286B3-CE34-49AF-BC95-E4E62D1049FF}" srcOrd="6" destOrd="0" presId="urn:microsoft.com/office/officeart/2005/8/layout/cycle5"/>
    <dgm:cxn modelId="{4E5F751B-C84E-4642-A782-2AEAA461BDB3}" type="presParOf" srcId="{9629412F-2719-48E2-B7B7-090F4484D583}" destId="{2D93484C-7114-4BE3-B85A-DA813840D1F6}" srcOrd="7" destOrd="0" presId="urn:microsoft.com/office/officeart/2005/8/layout/cycle5"/>
    <dgm:cxn modelId="{A34F5FF1-2CFD-401A-9EF0-5B01F4814DB6}" type="presParOf" srcId="{9629412F-2719-48E2-B7B7-090F4484D583}" destId="{45C33253-765C-44CE-B22E-FA93B6FC4023}"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C0D75-7833-4836-A7CD-48627BC8D387}">
      <dsp:nvSpPr>
        <dsp:cNvPr id="0" name=""/>
        <dsp:cNvSpPr/>
      </dsp:nvSpPr>
      <dsp:spPr>
        <a:xfrm>
          <a:off x="2048715" y="1328"/>
          <a:ext cx="1803791" cy="11724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a:t>Gesellschaft</a:t>
          </a:r>
          <a:endParaRPr lang="en-GB" sz="2300" b="1" kern="1200"/>
        </a:p>
      </dsp:txBody>
      <dsp:txXfrm>
        <a:off x="2105950" y="58563"/>
        <a:ext cx="1689321" cy="1057994"/>
      </dsp:txXfrm>
    </dsp:sp>
    <dsp:sp modelId="{B859F093-4EF3-4E26-AFD4-16D8C6572FA4}">
      <dsp:nvSpPr>
        <dsp:cNvPr id="0" name=""/>
        <dsp:cNvSpPr/>
      </dsp:nvSpPr>
      <dsp:spPr>
        <a:xfrm>
          <a:off x="1386209" y="587561"/>
          <a:ext cx="3128803" cy="3128803"/>
        </a:xfrm>
        <a:custGeom>
          <a:avLst/>
          <a:gdLst/>
          <a:ahLst/>
          <a:cxnLst/>
          <a:rect l="0" t="0" r="0" b="0"/>
          <a:pathLst>
            <a:path>
              <a:moveTo>
                <a:pt x="2708676" y="497637"/>
              </a:moveTo>
              <a:arcTo wR="1564401" hR="1564401" stAng="19020466" swAng="23031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F33513D-1218-4B63-9B1B-A1BBF0EAEE76}">
      <dsp:nvSpPr>
        <dsp:cNvPr id="0" name=""/>
        <dsp:cNvSpPr/>
      </dsp:nvSpPr>
      <dsp:spPr>
        <a:xfrm>
          <a:off x="3403526" y="2347931"/>
          <a:ext cx="1803791" cy="11724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a:t>Politik</a:t>
          </a:r>
          <a:endParaRPr lang="en-GB" sz="2300" b="1" kern="1200"/>
        </a:p>
      </dsp:txBody>
      <dsp:txXfrm>
        <a:off x="3460761" y="2405166"/>
        <a:ext cx="1689321" cy="1057994"/>
      </dsp:txXfrm>
    </dsp:sp>
    <dsp:sp modelId="{C95A9F05-589A-42A5-837A-40AB5EC4D4A4}">
      <dsp:nvSpPr>
        <dsp:cNvPr id="0" name=""/>
        <dsp:cNvSpPr/>
      </dsp:nvSpPr>
      <dsp:spPr>
        <a:xfrm>
          <a:off x="1386209" y="587561"/>
          <a:ext cx="3128803" cy="3128803"/>
        </a:xfrm>
        <a:custGeom>
          <a:avLst/>
          <a:gdLst/>
          <a:ahLst/>
          <a:cxnLst/>
          <a:rect l="0" t="0" r="0" b="0"/>
          <a:pathLst>
            <a:path>
              <a:moveTo>
                <a:pt x="2044718" y="3053242"/>
              </a:moveTo>
              <a:arcTo wR="1564401" hR="1564401" stAng="4327182" swAng="21456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7286B3-CE34-49AF-BC95-E4E62D1049FF}">
      <dsp:nvSpPr>
        <dsp:cNvPr id="0" name=""/>
        <dsp:cNvSpPr/>
      </dsp:nvSpPr>
      <dsp:spPr>
        <a:xfrm>
          <a:off x="693903" y="2347931"/>
          <a:ext cx="1803791" cy="11724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a:t>Kirche</a:t>
          </a:r>
          <a:endParaRPr lang="en-GB" sz="2300" b="1" kern="1200"/>
        </a:p>
      </dsp:txBody>
      <dsp:txXfrm>
        <a:off x="751138" y="2405166"/>
        <a:ext cx="1689321" cy="1057994"/>
      </dsp:txXfrm>
    </dsp:sp>
    <dsp:sp modelId="{45C33253-765C-44CE-B22E-FA93B6FC4023}">
      <dsp:nvSpPr>
        <dsp:cNvPr id="0" name=""/>
        <dsp:cNvSpPr/>
      </dsp:nvSpPr>
      <dsp:spPr>
        <a:xfrm>
          <a:off x="1386209" y="587561"/>
          <a:ext cx="3128803" cy="3128803"/>
        </a:xfrm>
        <a:custGeom>
          <a:avLst/>
          <a:gdLst/>
          <a:ahLst/>
          <a:cxnLst/>
          <a:rect l="0" t="0" r="0" b="0"/>
          <a:pathLst>
            <a:path>
              <a:moveTo>
                <a:pt x="5052" y="1438774"/>
              </a:moveTo>
              <a:arcTo wR="1564401" hR="1564401" stAng="11076360" swAng="23031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ailypetition.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athpedia.com/index.php?title=Sch%C3%B6nstatt-Bewegung" TargetMode="External"/><Relationship Id="rId7" Type="http://schemas.openxmlformats.org/officeDocument/2006/relationships/hyperlink" Target="http://de.wikipedia.org/wiki/pfarrerblock"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de.wikipedia.org/wiki/Sch%C3%B6nst%C3%A4tter-Marienschwestern" TargetMode="External"/><Relationship Id="rId4" Type="http://schemas.openxmlformats.org/officeDocument/2006/relationships/hyperlink" Target="https://creativecommons.org/licenses/by-nc-sa/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athpedia.com/index.php?title=Sch%C3%B6nstatt-Bewegung" TargetMode="External"/><Relationship Id="rId7" Type="http://schemas.openxmlformats.org/officeDocument/2006/relationships/hyperlink" Target="http://de.wikipedia.org/wiki/pfarrerbloc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de.wikipedia.org/wiki/Sch%C3%B6nst%C3%A4tter-Marienschwestern" TargetMode="External"/><Relationship Id="rId4" Type="http://schemas.openxmlformats.org/officeDocument/2006/relationships/hyperlink" Target="https://creativecommons.org/licenses/by-nc-sa/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a:p>
        </p:txBody>
      </p:sp>
    </p:spTree>
    <p:extLst>
      <p:ext uri="{BB962C8B-B14F-4D97-AF65-F5344CB8AC3E}">
        <p14:creationId xmlns:p14="http://schemas.microsoft.com/office/powerpoint/2010/main" val="58498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t>https://www.welthungerhilfe.de/informieren/laender/burundi/</a:t>
            </a:r>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t>https://de.wikipedia.org/wiki/Burundi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296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a:t>https://de.wikipedia.org/wiki/Burundi</a:t>
            </a:r>
            <a:br>
              <a:rPr lang="en-GB"/>
            </a:br>
            <a:r>
              <a:rPr lang="en-GB" sz="1200">
                <a:hlinkClick r:id="rId3" tooltip="https://www.dailypetition.com/"/>
              </a:rPr>
              <a:t>This Photo</a:t>
            </a:r>
            <a:r>
              <a:rPr lang="en-GB" sz="1200"/>
              <a:t> by Unknown Author is licensed under </a:t>
            </a:r>
            <a:r>
              <a:rPr lang="en-GB" sz="1200">
                <a:hlinkClick r:id="rId4" tooltip="https://creativecommons.org/licenses/by-sa/3.0/"/>
              </a:rPr>
              <a:t>CC BY-SA</a:t>
            </a:r>
            <a:endParaRPr lang="en-GB" sz="1200"/>
          </a:p>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smtClean="0">
                <a:solidFill>
                  <a:schemeClr val="dk1"/>
                </a:solidFill>
                <a:latin typeface="Calibri"/>
                <a:ea typeface="Calibri"/>
                <a:cs typeface="Calibri"/>
                <a:sym typeface="Calibri"/>
              </a:rPr>
              <a:t>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343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smtClean="0">
                <a:solidFill>
                  <a:schemeClr val="dk1"/>
                </a:solidFill>
                <a:latin typeface="Calibri"/>
                <a:ea typeface="Calibri"/>
                <a:cs typeface="Calibri"/>
                <a:sym typeface="Calibri"/>
              </a:rPr>
              <a:t>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650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smtClean="0">
                <a:solidFill>
                  <a:schemeClr val="dk1"/>
                </a:solidFill>
                <a:latin typeface="Calibri"/>
                <a:ea typeface="Calibri"/>
                <a:cs typeface="Calibri"/>
                <a:sym typeface="Calibri"/>
              </a:rPr>
              <a:t>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4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smtClean="0">
                <a:solidFill>
                  <a:schemeClr val="dk1"/>
                </a:solidFill>
                <a:latin typeface="Calibri"/>
                <a:ea typeface="Calibri"/>
                <a:cs typeface="Calibri"/>
                <a:sym typeface="Calibri"/>
              </a:rPr>
              <a:t>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440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hlinkClick r:id="rId3" tooltip="http://www.kathpedia.com/index.php?title=Sch%C3%B6nstatt-Bewegung"/>
              </a:rPr>
              <a:t>This Photo</a:t>
            </a:r>
            <a:r>
              <a:rPr lang="en-GB" sz="1200"/>
              <a:t> by Unknown Author is licensed under </a:t>
            </a:r>
            <a:r>
              <a:rPr lang="en-GB" sz="1200">
                <a:hlinkClick r:id="rId4" tooltip="https://creativecommons.org/licenses/by-nc-sa/3.0/"/>
              </a:rPr>
              <a:t>CC BY-SA-NC</a:t>
            </a: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hlinkClick r:id="rId5" tooltip="https://de.wikipedia.org/wiki/Sch%C3%B6nst%C3%A4tter-Marienschwestern"/>
              </a:rPr>
              <a:t>This Photo</a:t>
            </a:r>
            <a:r>
              <a:rPr lang="en-GB" sz="1200"/>
              <a:t> by Unknown Author is licensed under </a:t>
            </a:r>
            <a:r>
              <a:rPr lang="en-GB" sz="1200">
                <a:hlinkClick r:id="rId6" tooltip="https://creativecommons.org/licenses/by-sa/3.0/"/>
              </a:rPr>
              <a:t>CC BY-SA</a:t>
            </a: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hlinkClick r:id="rId7" tooltip="http://de.wikipedia.org/wiki/pfarrerblock"/>
              </a:rPr>
              <a:t>This Photo</a:t>
            </a:r>
            <a:r>
              <a:rPr lang="en-GB" sz="1200"/>
              <a:t> by Unknown Author is licensed under </a:t>
            </a:r>
            <a:r>
              <a:rPr lang="en-GB" sz="1200">
                <a:hlinkClick r:id="rId6" tooltip="https://creativecommons.org/licenses/by-sa/3.0/"/>
              </a:rPr>
              <a:t>CC BY-SA</a:t>
            </a: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a:p>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smtClean="0">
                <a:solidFill>
                  <a:schemeClr val="dk1"/>
                </a:solidFill>
                <a:latin typeface="Calibri"/>
                <a:ea typeface="Calibri"/>
                <a:cs typeface="Calibri"/>
                <a:sym typeface="Calibri"/>
              </a:rPr>
              <a:t>12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88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hlinkClick r:id="rId3" tooltip="http://www.kathpedia.com/index.php?title=Sch%C3%B6nstatt-Bewegung"/>
              </a:rPr>
              <a:t>This Photo</a:t>
            </a:r>
            <a:r>
              <a:rPr lang="en-GB" sz="1200"/>
              <a:t> by Unknown Author is licensed under </a:t>
            </a:r>
            <a:r>
              <a:rPr lang="en-GB" sz="1200">
                <a:hlinkClick r:id="rId4" tooltip="https://creativecommons.org/licenses/by-nc-sa/3.0/"/>
              </a:rPr>
              <a:t>CC BY-SA-NC</a:t>
            </a: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hlinkClick r:id="rId5" tooltip="https://de.wikipedia.org/wiki/Sch%C3%B6nst%C3%A4tter-Marienschwestern"/>
              </a:rPr>
              <a:t>This Photo</a:t>
            </a:r>
            <a:r>
              <a:rPr lang="en-GB" sz="1200"/>
              <a:t> by Unknown Author is licensed under </a:t>
            </a:r>
            <a:r>
              <a:rPr lang="en-GB" sz="1200">
                <a:hlinkClick r:id="rId6" tooltip="https://creativecommons.org/licenses/by-sa/3.0/"/>
              </a:rPr>
              <a:t>CC BY-SA</a:t>
            </a: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a:hlinkClick r:id="rId7" tooltip="http://de.wikipedia.org/wiki/pfarrerblock"/>
              </a:rPr>
              <a:t>This Photo</a:t>
            </a:r>
            <a:r>
              <a:rPr lang="en-GB" sz="1200"/>
              <a:t> by Unknown Author is licensed under </a:t>
            </a:r>
            <a:r>
              <a:rPr lang="en-GB" sz="1200">
                <a:hlinkClick r:id="rId6" tooltip="https://creativecommons.org/licenses/by-sa/3.0/"/>
              </a:rPr>
              <a:t>CC BY-SA</a:t>
            </a: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a:p>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smtClean="0">
                <a:solidFill>
                  <a:schemeClr val="dk1"/>
                </a:solidFill>
                <a:latin typeface="Calibri"/>
                <a:ea typeface="Calibri"/>
                <a:cs typeface="Calibri"/>
                <a:sym typeface="Calibri"/>
              </a:rPr>
              <a:t>13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739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4890B-AE5A-465E-A800-A7D58E04067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3409E7B-696A-44CE-8843-194752CBB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FA561C7-6BD1-4494-A66C-9EE3F881F547}"/>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F42C1E85-0286-46D5-8D3D-ADC18D2B01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0E3E1A-1498-4CB4-9FEE-0BFF5768B26A}"/>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390423930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653D1-FFD6-4D37-87FC-047DD7CDF5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F64EDC5-0274-4484-A845-A3543487D5C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E1F9E6-DD34-45D9-8FBB-8BB1543C6D60}"/>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3679C89C-D1B6-4FF4-B4EC-A0ABFC8E0A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77B9A2-F635-48D8-A630-E651878B7242}"/>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32652624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0B85ADA-9D62-4002-B0DF-65C3294B539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D77D8A3-AA70-402A-8047-E54E9DE0FB7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DAB901-FC90-4FC9-A2C5-C215826B8CB2}"/>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3C8392A0-ACFD-4ABD-AB54-72A783C3C8F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7C3FD5-182A-4E89-AE82-4CEED1393C62}"/>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38960631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2" y="1758950"/>
            <a:ext cx="11429010" cy="3340100"/>
          </a:xfrm>
        </p:spPr>
        <p:txBody>
          <a:bodyPr rtlCol="0">
            <a:normAutofit/>
          </a:bodyPr>
          <a:lstStyle>
            <a:lvl1pPr marL="0" indent="0">
              <a:buNone/>
              <a:defRPr sz="1000">
                <a:latin typeface="Calibri Light"/>
                <a:cs typeface="Calibri Light"/>
              </a:defRPr>
            </a:lvl1pPr>
          </a:lstStyle>
          <a:p>
            <a:pPr lvl="0"/>
            <a:endParaRPr lang="en-US" noProof="0"/>
          </a:p>
        </p:txBody>
      </p:sp>
    </p:spTree>
    <p:extLst>
      <p:ext uri="{BB962C8B-B14F-4D97-AF65-F5344CB8AC3E}">
        <p14:creationId xmlns:p14="http://schemas.microsoft.com/office/powerpoint/2010/main" val="4289233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slide">
  <p:cSld name="Masterslid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550799" y="277791"/>
            <a:ext cx="11151344" cy="951811"/>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4"/>
              </a:buClr>
              <a:buSzPts val="2700"/>
              <a:buFont typeface="Arial"/>
              <a:buNone/>
              <a:defRPr sz="2700" b="0" i="0" u="none" strike="noStrike" cap="none">
                <a:solidFill>
                  <a:schemeClr val="accent4"/>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2" name="Shape 32"/>
          <p:cNvSpPr txBox="1">
            <a:spLocks noGrp="1"/>
          </p:cNvSpPr>
          <p:nvPr>
            <p:ph type="ftr" idx="11"/>
          </p:nvPr>
        </p:nvSpPr>
        <p:spPr>
          <a:xfrm>
            <a:off x="3648000" y="6364525"/>
            <a:ext cx="4895999" cy="255599"/>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4"/>
              </a:buClr>
              <a:buSzPts val="1000"/>
              <a:buFont typeface="Arial"/>
              <a:buNone/>
              <a:defRPr sz="1000" b="0"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dt" idx="10"/>
          </p:nvPr>
        </p:nvSpPr>
        <p:spPr>
          <a:xfrm>
            <a:off x="1319275" y="6364437"/>
            <a:ext cx="1287779" cy="25577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4"/>
              </a:buClr>
              <a:buSzPts val="1000"/>
              <a:buFont typeface="Arial"/>
              <a:buNone/>
              <a:defRPr sz="1000" b="0"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4036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E7926-8C47-4FD8-824C-078193F2DB4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F052FD5-3CF9-4E5C-9B2F-1A8E6FB288E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D4FF767-67F0-458A-AEFA-8EC491AA0D81}"/>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9E3C6CC2-54D3-4B83-A9D1-DF336EDC493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05B2FF8-037D-46CE-830C-A0347291AD38}"/>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7151847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EECB1-04D7-47ED-8F6B-F5C5AFBE6B8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9833FC9-2EEE-47E8-8362-CD20714DE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2D1B5D1-D5DF-4D0E-9E22-5FFD1686C423}"/>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62926A7A-5C00-441D-B84F-EF421F427B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569F4B-BDF7-4E64-8443-B863AD44559B}"/>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42583755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22A2B-EA44-4F34-BC6C-CC1CFF4123A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08F168B-1D76-4A0D-B26F-AC3ABAB6CB0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47F42C0-1678-4345-BE96-5902BB563BC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9CEA82-D9F2-4EFF-9269-2A6202E8935F}"/>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9229D1E1-10B4-475B-A1C0-C8DE8922F42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F64BEC8-9F09-49E0-9109-52BA7FADCEC8}"/>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28486094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1BB89-4034-4C56-B21E-6CCF0FD8F2B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20EDC09-7FDC-4984-BB92-3F52DC87C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D27D818-37F0-40E0-8B60-F9DFBD5B7D4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C00947C-0157-4D77-BF43-65964EA9B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311DF37-63E4-42AD-B1F3-DE390EC9159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587E6A8-1DF0-4F5E-97F5-BDF500392532}"/>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FB2E4CEF-80D7-462A-824B-3A97406F6A9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DD580A3-3591-49AA-A89B-3A770B2CC09A}"/>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11653977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050B4-4E35-4BC3-BEDA-134B8220FB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72BD67B-0377-4310-A19D-95F9CB23829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9B590AE1-0331-4453-9767-1C4564C1C40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8B06E9-265F-4807-87E7-01E326DDBACD}"/>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33336953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0A3B25-FB83-4C76-878B-CFFDD3DDAB9F}"/>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90CD9460-6067-4135-A604-C64C51735C3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1ABEEE3-5FF9-4BFF-AA3D-ACF04D5A1DD5}"/>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29686001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924A9-CF7B-43F6-BEE3-04CF03A727B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D786DA4-73A5-4D52-931B-C876971F0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3E14A00-3721-4568-81D5-BA1D2CEE9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D525965-11C7-44BE-B6E4-D72B7456BF49}"/>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71D3070E-D291-4E83-811C-5457BCFAF87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0AF8E2F-9A9A-4030-A234-578DE4D824BC}"/>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21547493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F5316-3B10-4E25-A873-E7EB58263CC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D05089F-9703-4649-B66F-F3DEA338D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25D42C7-7B56-438B-8716-60E67499F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931404-72D7-49E7-9574-9E4E8BCA0DBA}"/>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C72B52C4-057C-4EEA-A999-D1995DB78D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3BB9D19-7194-46D5-B23C-BD260FFD6761}"/>
              </a:ext>
            </a:extLst>
          </p:cNvPr>
          <p:cNvSpPr>
            <a:spLocks noGrp="1"/>
          </p:cNvSpPr>
          <p:nvPr>
            <p:ph type="sldNum" sz="quarter" idx="12"/>
          </p:nvPr>
        </p:nvSpPr>
        <p:spPr/>
        <p:txBody>
          <a:bodyPr/>
          <a:lstStyle/>
          <a:p>
            <a:fld id="{027EF374-F57C-4480-9B48-CA7A15167AA9}" type="slidenum">
              <a:rPr lang="de-DE" smtClean="0"/>
              <a:t>‹Nr.›</a:t>
            </a:fld>
            <a:endParaRPr lang="de-DE"/>
          </a:p>
        </p:txBody>
      </p:sp>
    </p:spTree>
    <p:extLst>
      <p:ext uri="{BB962C8B-B14F-4D97-AF65-F5344CB8AC3E}">
        <p14:creationId xmlns:p14="http://schemas.microsoft.com/office/powerpoint/2010/main" val="23552120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DB05A91-BAAD-4437-8DCE-C68C02326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B7DA8C2-C63E-4BB2-80AA-5471821AC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4B6FC2-CBAB-45EC-A9EB-95DCD4E99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80591011-0604-49F4-92FF-0A0E35FFD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8D469DE-F14B-4396-B79C-1808E39D8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EF374-F57C-4480-9B48-CA7A15167AA9}" type="slidenum">
              <a:rPr lang="de-DE" smtClean="0"/>
              <a:t>‹Nr.›</a:t>
            </a:fld>
            <a:endParaRPr lang="de-DE"/>
          </a:p>
        </p:txBody>
      </p:sp>
    </p:spTree>
    <p:extLst>
      <p:ext uri="{BB962C8B-B14F-4D97-AF65-F5344CB8AC3E}">
        <p14:creationId xmlns:p14="http://schemas.microsoft.com/office/powerpoint/2010/main" val="164440873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creativecommons.org/licenses/by-nc-nd/3.0/" TargetMode="External"/><Relationship Id="rId5" Type="http://schemas.openxmlformats.org/officeDocument/2006/relationships/hyperlink" Target="https://www.schoenstatt.de/de/news/3642/112/Jubi-Days-erinnern-an-erste-Tagung-fuer-Maedchen-in-Schoenstatt-vor-90-Jahren.htm"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de.wikipedia.org/wiki/pfarrerblock"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courses.lumenlearning.com/suny-ccc-spch-1080-2/chapter/types-of-presentation-aids/" TargetMode="External"/><Relationship Id="rId5" Type="http://schemas.openxmlformats.org/officeDocument/2006/relationships/image" Target="../media/image4.jpeg"/><Relationship Id="rId4" Type="http://schemas.openxmlformats.org/officeDocument/2006/relationships/hyperlink" Target="https://pixnio.com/it/bandiere-mondo/bandiera-burund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hotos/au_unistphotostream/27307293795" TargetMode="External"/><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hyperlink" Target="https://www.dailypetition.com/"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6.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rafik 2" descr="Ein Bild, das Gras, Himmel, draußen, stehend enthält.&#10;&#10;Automatisch generierte Beschreibung">
            <a:extLst>
              <a:ext uri="{FF2B5EF4-FFF2-40B4-BE49-F238E27FC236}">
                <a16:creationId xmlns:a16="http://schemas.microsoft.com/office/drawing/2014/main" id="{794F72A0-60AC-4002-8E0A-44B8FA2B116F}"/>
              </a:ext>
            </a:extLst>
          </p:cNvPr>
          <p:cNvPicPr>
            <a:picLocks noChangeAspect="1"/>
          </p:cNvPicPr>
          <p:nvPr/>
        </p:nvPicPr>
        <p:blipFill rotWithShape="1">
          <a:blip r:embed="rId3"/>
          <a:srcRect l="8172" t="5260" r="4804" b="32471"/>
          <a:stretch/>
        </p:blipFill>
        <p:spPr>
          <a:xfrm>
            <a:off x="4531536" y="52849"/>
            <a:ext cx="7591637" cy="4270360"/>
          </a:xfrm>
          <a:prstGeom prst="rect">
            <a:avLst/>
          </a:prstGeom>
          <a:ln>
            <a:noFill/>
          </a:ln>
          <a:effectLst>
            <a:softEdge rad="112500"/>
          </a:effectLst>
        </p:spPr>
      </p:pic>
      <p:pic>
        <p:nvPicPr>
          <p:cNvPr id="8" name="Grafik 7" descr="Ein Bild, das Gras, Himmel, draußen, Baum enthält.&#10;&#10;Automatisch generierte Beschreibung">
            <a:extLst>
              <a:ext uri="{FF2B5EF4-FFF2-40B4-BE49-F238E27FC236}">
                <a16:creationId xmlns:a16="http://schemas.microsoft.com/office/drawing/2014/main" id="{6D5CC018-D277-4001-AB68-A17545C4C2C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9328" r="1294"/>
          <a:stretch/>
        </p:blipFill>
        <p:spPr>
          <a:xfrm>
            <a:off x="68827" y="2900516"/>
            <a:ext cx="5250426" cy="3904635"/>
          </a:xfrm>
          <a:prstGeom prst="rect">
            <a:avLst/>
          </a:prstGeom>
          <a:ln>
            <a:noFill/>
          </a:ln>
          <a:effectLst>
            <a:softEdge rad="112500"/>
          </a:effectLst>
        </p:spPr>
      </p:pic>
      <p:sp>
        <p:nvSpPr>
          <p:cNvPr id="10" name="Textfeld 9">
            <a:extLst>
              <a:ext uri="{FF2B5EF4-FFF2-40B4-BE49-F238E27FC236}">
                <a16:creationId xmlns:a16="http://schemas.microsoft.com/office/drawing/2014/main" id="{DFEFEA29-1EBE-4B21-B743-BB1F339C1EFC}"/>
              </a:ext>
            </a:extLst>
          </p:cNvPr>
          <p:cNvSpPr txBox="1"/>
          <p:nvPr/>
        </p:nvSpPr>
        <p:spPr>
          <a:xfrm>
            <a:off x="1" y="6858000"/>
            <a:ext cx="5319252" cy="230832"/>
          </a:xfrm>
          <a:prstGeom prst="rect">
            <a:avLst/>
          </a:prstGeom>
          <a:noFill/>
        </p:spPr>
        <p:txBody>
          <a:bodyPr wrap="square" rtlCol="0">
            <a:spAutoFit/>
          </a:bodyPr>
          <a:lstStyle/>
          <a:p>
            <a:r>
              <a:rPr lang="de-DE" sz="900"/>
              <a:t>"</a:t>
            </a:r>
            <a:r>
              <a:rPr lang="de-DE" sz="900">
                <a:hlinkClick r:id="rId5" tooltip="https://www.schoenstatt.de/de/news/3642/112/Jubi-Days-erinnern-an-erste-Tagung-fuer-Maedchen-in-Schoenstatt-vor-90-Jahren.htm"/>
              </a:rPr>
              <a:t>Dieses Foto</a:t>
            </a:r>
            <a:r>
              <a:rPr lang="de-DE" sz="900"/>
              <a:t>" von Unbekannter Autor ist lizenziert gemäß </a:t>
            </a:r>
            <a:r>
              <a:rPr lang="de-DE" sz="900">
                <a:hlinkClick r:id="rId6" tooltip="https://creativecommons.org/licenses/by-nc-nd/3.0/"/>
              </a:rPr>
              <a:t>CC BY-NC-ND</a:t>
            </a:r>
            <a:endParaRPr lang="de-DE" sz="900"/>
          </a:p>
        </p:txBody>
      </p:sp>
      <p:sp>
        <p:nvSpPr>
          <p:cNvPr id="12" name="Textfeld 11">
            <a:extLst>
              <a:ext uri="{FF2B5EF4-FFF2-40B4-BE49-F238E27FC236}">
                <a16:creationId xmlns:a16="http://schemas.microsoft.com/office/drawing/2014/main" id="{DE89166E-2896-491B-88C6-E660E91480D3}"/>
              </a:ext>
            </a:extLst>
          </p:cNvPr>
          <p:cNvSpPr txBox="1"/>
          <p:nvPr/>
        </p:nvSpPr>
        <p:spPr>
          <a:xfrm>
            <a:off x="68827" y="1770449"/>
            <a:ext cx="2389239" cy="1077218"/>
          </a:xfrm>
          <a:prstGeom prst="rect">
            <a:avLst/>
          </a:prstGeom>
          <a:noFill/>
        </p:spPr>
        <p:txBody>
          <a:bodyPr wrap="square" rtlCol="0">
            <a:spAutoFit/>
          </a:bodyPr>
          <a:lstStyle/>
          <a:p>
            <a:r>
              <a:rPr lang="de-DE" sz="3200" dirty="0">
                <a:solidFill>
                  <a:srgbClr val="C00000"/>
                </a:solidFill>
                <a:latin typeface="Aharoni" panose="02010803020104030203" pitchFamily="2" charset="-79"/>
                <a:cs typeface="Aharoni" panose="02010803020104030203" pitchFamily="2" charset="-79"/>
              </a:rPr>
              <a:t>Schönstatt weltweit</a:t>
            </a:r>
          </a:p>
        </p:txBody>
      </p:sp>
      <p:sp>
        <p:nvSpPr>
          <p:cNvPr id="14" name="Textfeld 13">
            <a:extLst>
              <a:ext uri="{FF2B5EF4-FFF2-40B4-BE49-F238E27FC236}">
                <a16:creationId xmlns:a16="http://schemas.microsoft.com/office/drawing/2014/main" id="{4631CCCC-FA11-4B53-AA9D-B0BEA3F9AF9C}"/>
              </a:ext>
            </a:extLst>
          </p:cNvPr>
          <p:cNvSpPr txBox="1"/>
          <p:nvPr/>
        </p:nvSpPr>
        <p:spPr>
          <a:xfrm>
            <a:off x="2832032" y="493907"/>
            <a:ext cx="1699504" cy="584775"/>
          </a:xfrm>
          <a:prstGeom prst="rect">
            <a:avLst/>
          </a:prstGeom>
          <a:noFill/>
        </p:spPr>
        <p:txBody>
          <a:bodyPr wrap="none" rtlCol="0">
            <a:spAutoFit/>
          </a:bodyPr>
          <a:lstStyle/>
          <a:p>
            <a:r>
              <a:rPr lang="de-DE" sz="3200">
                <a:solidFill>
                  <a:srgbClr val="C00000"/>
                </a:solidFill>
                <a:latin typeface="Aharoni" panose="02010803020104030203" pitchFamily="2" charset="-79"/>
                <a:cs typeface="Aharoni" panose="02010803020104030203" pitchFamily="2" charset="-79"/>
              </a:rPr>
              <a:t>Burundi</a:t>
            </a:r>
          </a:p>
        </p:txBody>
      </p:sp>
      <p:sp>
        <p:nvSpPr>
          <p:cNvPr id="16" name="Textfeld 15">
            <a:extLst>
              <a:ext uri="{FF2B5EF4-FFF2-40B4-BE49-F238E27FC236}">
                <a16:creationId xmlns:a16="http://schemas.microsoft.com/office/drawing/2014/main" id="{765F71D1-87B8-44AD-8DD2-86AB712CBCE2}"/>
              </a:ext>
            </a:extLst>
          </p:cNvPr>
          <p:cNvSpPr txBox="1"/>
          <p:nvPr/>
        </p:nvSpPr>
        <p:spPr>
          <a:xfrm>
            <a:off x="6096000" y="4779350"/>
            <a:ext cx="4180953" cy="2062103"/>
          </a:xfrm>
          <a:prstGeom prst="rect">
            <a:avLst/>
          </a:prstGeom>
          <a:noFill/>
        </p:spPr>
        <p:txBody>
          <a:bodyPr wrap="none" rtlCol="0">
            <a:spAutoFit/>
          </a:bodyPr>
          <a:lstStyle/>
          <a:p>
            <a:r>
              <a:rPr lang="de-DE" sz="3200" dirty="0">
                <a:latin typeface="Aharoni" panose="02010803020104030203" pitchFamily="2" charset="-79"/>
                <a:cs typeface="Aharoni" panose="02010803020104030203" pitchFamily="2" charset="-79"/>
              </a:rPr>
              <a:t>Wir fördern</a:t>
            </a:r>
          </a:p>
          <a:p>
            <a:r>
              <a:rPr lang="de-DE" sz="3200" dirty="0">
                <a:latin typeface="Aharoni" panose="02010803020104030203" pitchFamily="2" charset="-79"/>
                <a:cs typeface="Aharoni" panose="02010803020104030203" pitchFamily="2" charset="-79"/>
              </a:rPr>
              <a:t>Frieden</a:t>
            </a:r>
            <a:r>
              <a:rPr lang="de-DE" sz="3200">
                <a:latin typeface="Aharoni" panose="02010803020104030203" pitchFamily="2" charset="-79"/>
                <a:cs typeface="Aharoni" panose="02010803020104030203" pitchFamily="2" charset="-79"/>
              </a:rPr>
              <a:t>, Versöhnung</a:t>
            </a:r>
            <a:endParaRPr lang="de-DE" sz="3200" dirty="0">
              <a:latin typeface="Aharoni" panose="02010803020104030203" pitchFamily="2" charset="-79"/>
              <a:cs typeface="Aharoni" panose="02010803020104030203" pitchFamily="2" charset="-79"/>
            </a:endParaRPr>
          </a:p>
          <a:p>
            <a:r>
              <a:rPr lang="de-DE" sz="3200" dirty="0">
                <a:latin typeface="Aharoni" panose="02010803020104030203" pitchFamily="2" charset="-79"/>
                <a:cs typeface="Aharoni" panose="02010803020104030203" pitchFamily="2" charset="-79"/>
              </a:rPr>
              <a:t>und Wirtschaft</a:t>
            </a:r>
          </a:p>
          <a:p>
            <a:r>
              <a:rPr lang="de-DE" sz="3200" dirty="0">
                <a:latin typeface="Aharoni" panose="02010803020104030203" pitchFamily="2" charset="-79"/>
                <a:cs typeface="Aharoni" panose="02010803020104030203" pitchFamily="2" charset="-79"/>
              </a:rPr>
              <a:t>in Burundi</a:t>
            </a:r>
          </a:p>
        </p:txBody>
      </p:sp>
    </p:spTree>
    <p:extLst>
      <p:ext uri="{BB962C8B-B14F-4D97-AF65-F5344CB8AC3E}">
        <p14:creationId xmlns:p14="http://schemas.microsoft.com/office/powerpoint/2010/main" val="7889063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descr="Ein Bild, das Gras, Himmel, draußen, Feld enthält.&#10;&#10;Automatisch generierte Beschreibung">
            <a:extLst>
              <a:ext uri="{FF2B5EF4-FFF2-40B4-BE49-F238E27FC236}">
                <a16:creationId xmlns:a16="http://schemas.microsoft.com/office/drawing/2014/main" id="{42247170-75CA-438F-A074-5859FAD13C2C}"/>
              </a:ext>
            </a:extLst>
          </p:cNvPr>
          <p:cNvPicPr>
            <a:picLocks noGrp="1" noChangeAspect="1"/>
          </p:cNvPicPr>
          <p:nvPr>
            <p:ph type="pic" sz="quarter" idx="13"/>
          </p:nvPr>
        </p:nvPicPr>
        <p:blipFill>
          <a:blip r:embed="rId2"/>
          <a:srcRect t="30516" b="30516"/>
          <a:stretch>
            <a:fillRect/>
          </a:stretch>
        </p:blipFill>
        <p:spPr/>
      </p:pic>
      <p:sp>
        <p:nvSpPr>
          <p:cNvPr id="5" name="Textfeld 4">
            <a:extLst>
              <a:ext uri="{FF2B5EF4-FFF2-40B4-BE49-F238E27FC236}">
                <a16:creationId xmlns:a16="http://schemas.microsoft.com/office/drawing/2014/main" id="{A849BA70-44D0-4188-8B9F-98999C642004}"/>
              </a:ext>
            </a:extLst>
          </p:cNvPr>
          <p:cNvSpPr txBox="1"/>
          <p:nvPr/>
        </p:nvSpPr>
        <p:spPr>
          <a:xfrm>
            <a:off x="2977998" y="850952"/>
            <a:ext cx="6814932" cy="369332"/>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de-DE" b="1" dirty="0">
                <a:solidFill>
                  <a:schemeClr val="bg1"/>
                </a:solidFill>
              </a:rPr>
              <a:t>Dieses Bild sowie die Titelfolie zeigen eine Aufnahme des Grundstücks</a:t>
            </a:r>
            <a:endParaRPr lang="de-DE" dirty="0">
              <a:solidFill>
                <a:schemeClr val="bg1"/>
              </a:solidFill>
              <a:cs typeface="Arial"/>
            </a:endParaRPr>
          </a:p>
        </p:txBody>
      </p:sp>
    </p:spTree>
    <p:extLst>
      <p:ext uri="{BB962C8B-B14F-4D97-AF65-F5344CB8AC3E}">
        <p14:creationId xmlns:p14="http://schemas.microsoft.com/office/powerpoint/2010/main" val="317757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B661EE-CD96-4D42-9563-5A0EC1D0E7E3}"/>
              </a:ext>
            </a:extLst>
          </p:cNvPr>
          <p:cNvSpPr>
            <a:spLocks noGrp="1"/>
          </p:cNvSpPr>
          <p:nvPr>
            <p:ph type="ctrTitle"/>
          </p:nvPr>
        </p:nvSpPr>
        <p:spPr/>
        <p:txBody>
          <a:bodyPr/>
          <a:lstStyle/>
          <a:p>
            <a:r>
              <a:rPr lang="de-DE" sz="2400" b="1" i="0" u="none" strike="noStrike" cap="none" dirty="0">
                <a:solidFill>
                  <a:schemeClr val="tx1"/>
                </a:solidFill>
                <a:sym typeface="Arial"/>
              </a:rPr>
              <a:t>Eine erste Kostenkalkulation</a:t>
            </a:r>
            <a:endParaRPr lang="en-GB" sz="2400" b="1" dirty="0">
              <a:solidFill>
                <a:schemeClr val="tx1"/>
              </a:solidFill>
            </a:endParaRPr>
          </a:p>
        </p:txBody>
      </p:sp>
      <p:graphicFrame>
        <p:nvGraphicFramePr>
          <p:cNvPr id="7" name="Object 6">
            <a:extLst>
              <a:ext uri="{FF2B5EF4-FFF2-40B4-BE49-F238E27FC236}">
                <a16:creationId xmlns:a16="http://schemas.microsoft.com/office/drawing/2014/main" id="{67B07D45-5896-48B4-B565-18B32C4EFB4B}"/>
              </a:ext>
            </a:extLst>
          </p:cNvPr>
          <p:cNvGraphicFramePr>
            <a:graphicFrameLocks noChangeAspect="1"/>
          </p:cNvGraphicFramePr>
          <p:nvPr>
            <p:extLst>
              <p:ext uri="{D42A27DB-BD31-4B8C-83A1-F6EECF244321}">
                <p14:modId xmlns:p14="http://schemas.microsoft.com/office/powerpoint/2010/main" val="2812832786"/>
              </p:ext>
            </p:extLst>
          </p:nvPr>
        </p:nvGraphicFramePr>
        <p:xfrm>
          <a:off x="4682218" y="1492023"/>
          <a:ext cx="7019925" cy="1975769"/>
        </p:xfrm>
        <a:graphic>
          <a:graphicData uri="http://schemas.openxmlformats.org/presentationml/2006/ole">
            <mc:AlternateContent xmlns:mc="http://schemas.openxmlformats.org/markup-compatibility/2006">
              <mc:Choice xmlns:v="urn:schemas-microsoft-com:vml" Requires="v">
                <p:oleObj spid="_x0000_s32798" name="Worksheet" r:id="rId3" imgW="7873901" imgH="2215966" progId="Excel.Sheet.12">
                  <p:embed/>
                </p:oleObj>
              </mc:Choice>
              <mc:Fallback>
                <p:oleObj name="Worksheet" r:id="rId3" imgW="7873901" imgH="2215966" progId="Excel.Sheet.12">
                  <p:embed/>
                  <p:pic>
                    <p:nvPicPr>
                      <p:cNvPr id="7" name="Object 6">
                        <a:extLst>
                          <a:ext uri="{FF2B5EF4-FFF2-40B4-BE49-F238E27FC236}">
                            <a16:creationId xmlns:a16="http://schemas.microsoft.com/office/drawing/2014/main" id="{67B07D45-5896-48B4-B565-18B32C4EFB4B}"/>
                          </a:ext>
                        </a:extLst>
                      </p:cNvPr>
                      <p:cNvPicPr/>
                      <p:nvPr/>
                    </p:nvPicPr>
                    <p:blipFill>
                      <a:blip r:embed="rId4"/>
                      <a:stretch>
                        <a:fillRect/>
                      </a:stretch>
                    </p:blipFill>
                    <p:spPr>
                      <a:xfrm>
                        <a:off x="4682218" y="1492023"/>
                        <a:ext cx="7019925" cy="1975769"/>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5D64214A-600D-4D2C-AD60-7AACAD5DC60C}"/>
              </a:ext>
            </a:extLst>
          </p:cNvPr>
          <p:cNvPicPr>
            <a:picLocks noChangeAspect="1"/>
          </p:cNvPicPr>
          <p:nvPr/>
        </p:nvPicPr>
        <p:blipFill>
          <a:blip r:embed="rId5"/>
          <a:stretch>
            <a:fillRect/>
          </a:stretch>
        </p:blipFill>
        <p:spPr>
          <a:xfrm>
            <a:off x="4682218" y="3776435"/>
            <a:ext cx="7019925" cy="2319234"/>
          </a:xfrm>
          <a:prstGeom prst="rect">
            <a:avLst/>
          </a:prstGeom>
        </p:spPr>
      </p:pic>
      <p:sp>
        <p:nvSpPr>
          <p:cNvPr id="21" name="Freeform: Shape 20">
            <a:extLst>
              <a:ext uri="{FF2B5EF4-FFF2-40B4-BE49-F238E27FC236}">
                <a16:creationId xmlns:a16="http://schemas.microsoft.com/office/drawing/2014/main" id="{E9B270E3-9E98-4D3B-971A-10E111C55D1E}"/>
              </a:ext>
            </a:extLst>
          </p:cNvPr>
          <p:cNvSpPr/>
          <p:nvPr/>
        </p:nvSpPr>
        <p:spPr>
          <a:xfrm>
            <a:off x="4682218" y="3520649"/>
            <a:ext cx="7019925" cy="209564"/>
          </a:xfrm>
          <a:custGeom>
            <a:avLst/>
            <a:gdLst>
              <a:gd name="connsiteX0" fmla="*/ 0 w 6167263"/>
              <a:gd name="connsiteY0" fmla="*/ 0 h 173626"/>
              <a:gd name="connsiteX1" fmla="*/ 690033 w 6167263"/>
              <a:gd name="connsiteY1" fmla="*/ 173566 h 173626"/>
              <a:gd name="connsiteX2" fmla="*/ 1443566 w 6167263"/>
              <a:gd name="connsiteY2" fmla="*/ 21166 h 173626"/>
              <a:gd name="connsiteX3" fmla="*/ 2070100 w 6167263"/>
              <a:gd name="connsiteY3" fmla="*/ 143933 h 173626"/>
              <a:gd name="connsiteX4" fmla="*/ 2755900 w 6167263"/>
              <a:gd name="connsiteY4" fmla="*/ 12700 h 173626"/>
              <a:gd name="connsiteX5" fmla="*/ 3454400 w 6167263"/>
              <a:gd name="connsiteY5" fmla="*/ 139700 h 173626"/>
              <a:gd name="connsiteX6" fmla="*/ 4110566 w 6167263"/>
              <a:gd name="connsiteY6" fmla="*/ 12700 h 173626"/>
              <a:gd name="connsiteX7" fmla="*/ 4809066 w 6167263"/>
              <a:gd name="connsiteY7" fmla="*/ 143933 h 173626"/>
              <a:gd name="connsiteX8" fmla="*/ 5439833 w 6167263"/>
              <a:gd name="connsiteY8" fmla="*/ 29633 h 173626"/>
              <a:gd name="connsiteX9" fmla="*/ 6087533 w 6167263"/>
              <a:gd name="connsiteY9" fmla="*/ 156633 h 173626"/>
              <a:gd name="connsiteX10" fmla="*/ 6134100 w 6167263"/>
              <a:gd name="connsiteY10" fmla="*/ 156633 h 1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7263" h="173626">
                <a:moveTo>
                  <a:pt x="0" y="0"/>
                </a:moveTo>
                <a:cubicBezTo>
                  <a:pt x="224719" y="85019"/>
                  <a:pt x="449439" y="170038"/>
                  <a:pt x="690033" y="173566"/>
                </a:cubicBezTo>
                <a:cubicBezTo>
                  <a:pt x="930627" y="177094"/>
                  <a:pt x="1213555" y="26105"/>
                  <a:pt x="1443566" y="21166"/>
                </a:cubicBezTo>
                <a:cubicBezTo>
                  <a:pt x="1673577" y="16227"/>
                  <a:pt x="1851378" y="145344"/>
                  <a:pt x="2070100" y="143933"/>
                </a:cubicBezTo>
                <a:cubicBezTo>
                  <a:pt x="2288822" y="142522"/>
                  <a:pt x="2525183" y="13406"/>
                  <a:pt x="2755900" y="12700"/>
                </a:cubicBezTo>
                <a:cubicBezTo>
                  <a:pt x="2986617" y="11995"/>
                  <a:pt x="3228622" y="139700"/>
                  <a:pt x="3454400" y="139700"/>
                </a:cubicBezTo>
                <a:cubicBezTo>
                  <a:pt x="3680178" y="139700"/>
                  <a:pt x="3884788" y="11995"/>
                  <a:pt x="4110566" y="12700"/>
                </a:cubicBezTo>
                <a:cubicBezTo>
                  <a:pt x="4336344" y="13406"/>
                  <a:pt x="4587522" y="141111"/>
                  <a:pt x="4809066" y="143933"/>
                </a:cubicBezTo>
                <a:cubicBezTo>
                  <a:pt x="5030611" y="146755"/>
                  <a:pt x="5226755" y="27516"/>
                  <a:pt x="5439833" y="29633"/>
                </a:cubicBezTo>
                <a:cubicBezTo>
                  <a:pt x="5652911" y="31750"/>
                  <a:pt x="5971822" y="135466"/>
                  <a:pt x="6087533" y="156633"/>
                </a:cubicBezTo>
                <a:cubicBezTo>
                  <a:pt x="6203244" y="177800"/>
                  <a:pt x="6168672" y="167216"/>
                  <a:pt x="6134100" y="1566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109FEB8-3F65-41E6-940F-13BB52B221E0}"/>
              </a:ext>
            </a:extLst>
          </p:cNvPr>
          <p:cNvSpPr/>
          <p:nvPr/>
        </p:nvSpPr>
        <p:spPr>
          <a:xfrm>
            <a:off x="10019393" y="5748110"/>
            <a:ext cx="987425" cy="1682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3B57803B-264D-4136-9DFE-1900E74BA0D9}"/>
              </a:ext>
            </a:extLst>
          </p:cNvPr>
          <p:cNvSpPr txBox="1"/>
          <p:nvPr/>
        </p:nvSpPr>
        <p:spPr>
          <a:xfrm>
            <a:off x="489857" y="1516045"/>
            <a:ext cx="4021202" cy="4801314"/>
          </a:xfrm>
          <a:prstGeom prst="rect">
            <a:avLst/>
          </a:prstGeom>
          <a:noFill/>
          <a:ln>
            <a:noFill/>
          </a:ln>
        </p:spPr>
        <p:txBody>
          <a:bodyPr wrap="square" lIns="91440" tIns="45720" rIns="91440" bIns="45720" rtlCol="0" anchor="t">
            <a:spAutoFit/>
          </a:bodyPr>
          <a:lstStyle/>
          <a:p>
            <a:pPr marL="342900" indent="-342900">
              <a:buFont typeface="+mj-lt"/>
              <a:buAutoNum type="arabicPeriod"/>
            </a:pPr>
            <a:r>
              <a:rPr lang="de-DE" sz="1800" dirty="0"/>
              <a:t>Kostenvoranschlag der ersten Etage erarbeitet vom Architekten</a:t>
            </a:r>
            <a:br>
              <a:rPr lang="de-DE" sz="1800" dirty="0"/>
            </a:br>
            <a:endParaRPr lang="de-DE" sz="1800" dirty="0"/>
          </a:p>
          <a:p>
            <a:pPr marL="342900" indent="-342900">
              <a:buFont typeface="+mj-lt"/>
              <a:buAutoNum type="arabicPeriod"/>
            </a:pPr>
            <a:r>
              <a:rPr lang="de-DE" sz="1800" dirty="0"/>
              <a:t>Diese kostet voraussichtlich 2,595,304,820 </a:t>
            </a:r>
            <a:r>
              <a:rPr lang="de-DE" sz="1800" dirty="0" err="1"/>
              <a:t>Fbu</a:t>
            </a:r>
            <a:r>
              <a:rPr lang="de-DE" sz="1800" dirty="0"/>
              <a:t> = 1,266,002 €</a:t>
            </a:r>
          </a:p>
          <a:p>
            <a:pPr marL="342900" indent="-342900">
              <a:buFont typeface="+mj-lt"/>
              <a:buAutoNum type="arabicPeriod"/>
            </a:pPr>
            <a:endParaRPr lang="de-DE" sz="1800" dirty="0"/>
          </a:p>
          <a:p>
            <a:pPr marL="342900" indent="-342900">
              <a:buFont typeface="+mj-lt"/>
              <a:buAutoNum type="arabicPeriod"/>
            </a:pPr>
            <a:endParaRPr lang="de-DE" sz="1800" dirty="0"/>
          </a:p>
          <a:p>
            <a:pPr marL="342900" indent="-342900">
              <a:buFont typeface="+mj-lt"/>
              <a:buAutoNum type="arabicPeriod"/>
            </a:pPr>
            <a:endParaRPr lang="de-DE" sz="1800" dirty="0"/>
          </a:p>
          <a:p>
            <a:pPr marL="342900" indent="-342900">
              <a:buFont typeface="+mj-lt"/>
              <a:buAutoNum type="arabicPeriod"/>
            </a:pPr>
            <a:r>
              <a:rPr lang="de-DE" dirty="0"/>
              <a:t>Als Herausforderungen</a:t>
            </a:r>
            <a:r>
              <a:rPr lang="de-DE" sz="1800" dirty="0"/>
              <a:t> sehen wir </a:t>
            </a:r>
            <a:r>
              <a:rPr lang="de-DE" dirty="0"/>
              <a:t>neben dem fluktuierenden Wechselkurs unter anderem die institutionelle</a:t>
            </a:r>
            <a:r>
              <a:rPr lang="de-DE" sz="1800" dirty="0"/>
              <a:t> Instabilität vor Ort. So ist laut Kontakten vor Ort beispielsweise eine zweigeschossige Bebauung des Grundstücks vorgeschrieben.</a:t>
            </a:r>
            <a:endParaRPr lang="de-DE" sz="1800" dirty="0">
              <a:cs typeface="Calibri"/>
            </a:endParaRPr>
          </a:p>
          <a:p>
            <a:endParaRPr lang="en-GB" sz="1800" dirty="0"/>
          </a:p>
        </p:txBody>
      </p:sp>
    </p:spTree>
    <p:extLst>
      <p:ext uri="{BB962C8B-B14F-4D97-AF65-F5344CB8AC3E}">
        <p14:creationId xmlns:p14="http://schemas.microsoft.com/office/powerpoint/2010/main" val="291338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282147-2BA6-48F3-8010-369D80C6D115}"/>
              </a:ext>
            </a:extLst>
          </p:cNvPr>
          <p:cNvSpPr>
            <a:spLocks noGrp="1"/>
          </p:cNvSpPr>
          <p:nvPr>
            <p:ph type="ctrTitle"/>
          </p:nvPr>
        </p:nvSpPr>
        <p:spPr/>
        <p:txBody>
          <a:bodyPr/>
          <a:lstStyle/>
          <a:p>
            <a:r>
              <a:rPr lang="de-DE" sz="2400" b="1" i="0" u="none" strike="noStrike" cap="none" dirty="0">
                <a:solidFill>
                  <a:schemeClr val="tx1"/>
                </a:solidFill>
                <a:sym typeface="Arial"/>
              </a:rPr>
              <a:t>Das sind wir: Das Schönstattinstitut Diözesanpriester und die weltweite, apostolische Bewegung von Schönstatt</a:t>
            </a:r>
            <a:endParaRPr lang="en-GB" sz="2400" b="1" dirty="0">
              <a:solidFill>
                <a:schemeClr val="tx1"/>
              </a:solidFill>
            </a:endParaRPr>
          </a:p>
        </p:txBody>
      </p:sp>
      <p:sp>
        <p:nvSpPr>
          <p:cNvPr id="2" name="TextBox 1">
            <a:extLst>
              <a:ext uri="{FF2B5EF4-FFF2-40B4-BE49-F238E27FC236}">
                <a16:creationId xmlns:a16="http://schemas.microsoft.com/office/drawing/2014/main" id="{E60B200C-071D-4056-A374-D5A207DF00DD}"/>
              </a:ext>
            </a:extLst>
          </p:cNvPr>
          <p:cNvSpPr txBox="1"/>
          <p:nvPr/>
        </p:nvSpPr>
        <p:spPr>
          <a:xfrm>
            <a:off x="550800" y="1524000"/>
            <a:ext cx="5367400" cy="3139321"/>
          </a:xfrm>
          <a:prstGeom prst="rect">
            <a:avLst/>
          </a:prstGeom>
          <a:noFill/>
        </p:spPr>
        <p:txBody>
          <a:bodyPr wrap="square" rtlCol="0">
            <a:spAutoFit/>
          </a:bodyPr>
          <a:lstStyle/>
          <a:p>
            <a:pPr algn="just"/>
            <a:r>
              <a:rPr lang="de-DE" sz="1800"/>
              <a:t>Verantwortlich für das Projekt ist das Schönstattinstitut Diözesanpriester. Es handelt sich um ein Säkularinstitut päpstlichen Rechtes mit Hauptsitz in Schönstatt bei Koblenz. Die Gemeinschaft wurde 1964 gegründet und beinhaltet aktuell etwa 250 Priester und Priesteramtskandidaten auf allen fünf Erdteilen. Alle Mitglieder mit Ewigkontrakt sind </a:t>
            </a:r>
            <a:r>
              <a:rPr lang="de-DE" sz="1800" err="1"/>
              <a:t>inkardinierte</a:t>
            </a:r>
            <a:r>
              <a:rPr lang="de-DE" sz="1800"/>
              <a:t> Diözesanpriester. Sie arbeiten im Bereich von Gemeinde, Schule, Universität, Krankenhaus oder anderen Großstrukturen.</a:t>
            </a:r>
            <a:endParaRPr lang="en-GB" sz="1800"/>
          </a:p>
        </p:txBody>
      </p:sp>
      <p:pic>
        <p:nvPicPr>
          <p:cNvPr id="1026" name="Picture 2">
            <a:extLst>
              <a:ext uri="{FF2B5EF4-FFF2-40B4-BE49-F238E27FC236}">
                <a16:creationId xmlns:a16="http://schemas.microsoft.com/office/drawing/2014/main" id="{4717991C-F413-476D-AC4F-4A20E4BA9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249" y="4198552"/>
            <a:ext cx="1877106" cy="18771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8D9671C-F1A5-4E6F-B368-667F0D4C2AE5}"/>
              </a:ext>
            </a:extLst>
          </p:cNvPr>
          <p:cNvSpPr txBox="1"/>
          <p:nvPr/>
        </p:nvSpPr>
        <p:spPr>
          <a:xfrm>
            <a:off x="6273802" y="1524000"/>
            <a:ext cx="5364000" cy="2308324"/>
          </a:xfrm>
          <a:prstGeom prst="rect">
            <a:avLst/>
          </a:prstGeom>
          <a:noFill/>
        </p:spPr>
        <p:txBody>
          <a:bodyPr wrap="square" lIns="91440" tIns="45720" rIns="91440" bIns="45720" rtlCol="0" anchor="t">
            <a:spAutoFit/>
          </a:bodyPr>
          <a:lstStyle/>
          <a:p>
            <a:pPr algn="just"/>
            <a:r>
              <a:rPr lang="de-DE" sz="1800" dirty="0"/>
              <a:t>Letztverantwortlich für das Projekt der Errichtung und den Betrieb eines Zentrums für Frieden und Versöhnung in </a:t>
            </a:r>
            <a:r>
              <a:rPr lang="de-DE" sz="1800" dirty="0" err="1"/>
              <a:t>Gitega</a:t>
            </a:r>
            <a:r>
              <a:rPr lang="de-DE" sz="1800" dirty="0"/>
              <a:t> (Burundi) ist die Regio Nazareth innerhalb des Schönstattinstitutes Diözesanpriester, also die Mitglieder der Gemeinschaft, die in Burundi leben. Das Grundstück, das für das Zentrum zur Verfügung </a:t>
            </a:r>
            <a:r>
              <a:rPr lang="de-DE" dirty="0"/>
              <a:t>steht</a:t>
            </a:r>
            <a:r>
              <a:rPr lang="de-DE" sz="1800" dirty="0"/>
              <a:t>, befindet sich im Besitz der Regio Nazareth.</a:t>
            </a:r>
            <a:endParaRPr lang="en-GB" sz="1800" dirty="0"/>
          </a:p>
        </p:txBody>
      </p:sp>
      <p:pic>
        <p:nvPicPr>
          <p:cNvPr id="13" name="Picture 12" descr="Website&#10;&#10;Description automatically generated with low confidence">
            <a:extLst>
              <a:ext uri="{FF2B5EF4-FFF2-40B4-BE49-F238E27FC236}">
                <a16:creationId xmlns:a16="http://schemas.microsoft.com/office/drawing/2014/main" id="{7BE6F641-1E76-4637-A4CC-2973EA4257E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86750" y="4770733"/>
            <a:ext cx="2095500" cy="1304925"/>
          </a:xfrm>
          <a:prstGeom prst="rect">
            <a:avLst/>
          </a:prstGeom>
        </p:spPr>
      </p:pic>
    </p:spTree>
    <p:extLst>
      <p:ext uri="{BB962C8B-B14F-4D97-AF65-F5344CB8AC3E}">
        <p14:creationId xmlns:p14="http://schemas.microsoft.com/office/powerpoint/2010/main" val="2337240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282147-2BA6-48F3-8010-369D80C6D115}"/>
              </a:ext>
            </a:extLst>
          </p:cNvPr>
          <p:cNvSpPr>
            <a:spLocks noGrp="1"/>
          </p:cNvSpPr>
          <p:nvPr>
            <p:ph type="ctrTitle"/>
          </p:nvPr>
        </p:nvSpPr>
        <p:spPr/>
        <p:txBody>
          <a:bodyPr/>
          <a:lstStyle/>
          <a:p>
            <a:r>
              <a:rPr lang="de-DE" sz="2400" b="1" i="0" u="none" strike="noStrike" cap="none" dirty="0">
                <a:solidFill>
                  <a:schemeClr val="tx1"/>
                </a:solidFill>
                <a:sym typeface="Arial"/>
              </a:rPr>
              <a:t>Ihr Kontakt zu uns</a:t>
            </a:r>
            <a:endParaRPr lang="en-GB" sz="2400" b="1" dirty="0">
              <a:solidFill>
                <a:schemeClr val="tx1"/>
              </a:solidFill>
            </a:endParaRPr>
          </a:p>
        </p:txBody>
      </p:sp>
      <p:sp>
        <p:nvSpPr>
          <p:cNvPr id="2" name="TextBox 1">
            <a:extLst>
              <a:ext uri="{FF2B5EF4-FFF2-40B4-BE49-F238E27FC236}">
                <a16:creationId xmlns:a16="http://schemas.microsoft.com/office/drawing/2014/main" id="{E60B200C-071D-4056-A374-D5A207DF00DD}"/>
              </a:ext>
            </a:extLst>
          </p:cNvPr>
          <p:cNvSpPr txBox="1"/>
          <p:nvPr/>
        </p:nvSpPr>
        <p:spPr>
          <a:xfrm>
            <a:off x="550800" y="1524000"/>
            <a:ext cx="5367400" cy="5078313"/>
          </a:xfrm>
          <a:prstGeom prst="rect">
            <a:avLst/>
          </a:prstGeom>
          <a:noFill/>
        </p:spPr>
        <p:txBody>
          <a:bodyPr wrap="square" lIns="91440" tIns="45720" rIns="91440" bIns="45720" rtlCol="0" anchor="t">
            <a:spAutoFit/>
          </a:bodyPr>
          <a:lstStyle/>
          <a:p>
            <a:r>
              <a:rPr lang="de-DE" sz="1800" dirty="0"/>
              <a:t>Generalrektor Dr. Christian Löhr,</a:t>
            </a:r>
          </a:p>
          <a:p>
            <a:r>
              <a:rPr lang="de-DE" dirty="0"/>
              <a:t>Berg Moriah,</a:t>
            </a:r>
          </a:p>
          <a:p>
            <a:r>
              <a:rPr lang="de-DE" sz="1800" dirty="0"/>
              <a:t>D-56337 Simmern/</a:t>
            </a:r>
            <a:r>
              <a:rPr lang="de-DE" sz="1800" dirty="0" err="1"/>
              <a:t>Ww</a:t>
            </a:r>
            <a:r>
              <a:rPr lang="de-DE" sz="1800" dirty="0"/>
              <a:t>.</a:t>
            </a:r>
          </a:p>
          <a:p>
            <a:r>
              <a:rPr lang="de-DE" dirty="0"/>
              <a:t>Tel. 0049/2620-941-401 od. 0049/15161612973</a:t>
            </a:r>
          </a:p>
          <a:p>
            <a:r>
              <a:rPr lang="de-DE" sz="1800" dirty="0"/>
              <a:t>generalrektor@bergmoriah.de</a:t>
            </a:r>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dirty="0"/>
          </a:p>
          <a:p>
            <a:endParaRPr lang="de-DE" sz="1800" dirty="0"/>
          </a:p>
          <a:p>
            <a:r>
              <a:rPr lang="de-DE" sz="1800" dirty="0"/>
              <a:t>Wenn das Projekt Ihr Interesse geweckt hat, wenden Sie sich gerne jederzeit an mich.</a:t>
            </a:r>
            <a:endParaRPr lang="de-DE" sz="1800" dirty="0">
              <a:cs typeface="Calibri"/>
            </a:endParaRPr>
          </a:p>
          <a:p>
            <a:r>
              <a:rPr lang="de-DE" sz="1800" u="sng" dirty="0"/>
              <a:t>Ich freue mich sehr über Ihre Rückmeldung!</a:t>
            </a:r>
            <a:endParaRPr lang="en-GB" sz="1800" u="sng" dirty="0">
              <a:cs typeface="Calibri"/>
            </a:endParaRPr>
          </a:p>
        </p:txBody>
      </p:sp>
      <p:sp>
        <p:nvSpPr>
          <p:cNvPr id="14" name="TextBox 13">
            <a:extLst>
              <a:ext uri="{FF2B5EF4-FFF2-40B4-BE49-F238E27FC236}">
                <a16:creationId xmlns:a16="http://schemas.microsoft.com/office/drawing/2014/main" id="{E8D9671C-F1A5-4E6F-B368-667F0D4C2AE5}"/>
              </a:ext>
            </a:extLst>
          </p:cNvPr>
          <p:cNvSpPr txBox="1"/>
          <p:nvPr/>
        </p:nvSpPr>
        <p:spPr>
          <a:xfrm>
            <a:off x="6273802" y="1524000"/>
            <a:ext cx="5364000" cy="2308324"/>
          </a:xfrm>
          <a:prstGeom prst="rect">
            <a:avLst/>
          </a:prstGeom>
          <a:noFill/>
        </p:spPr>
        <p:txBody>
          <a:bodyPr wrap="square" lIns="91440" tIns="45720" rIns="91440" bIns="45720" rtlCol="0" anchor="t">
            <a:spAutoFit/>
          </a:bodyPr>
          <a:lstStyle/>
          <a:p>
            <a:pPr algn="just"/>
            <a:r>
              <a:rPr lang="de-DE" sz="1800" u="sng" dirty="0"/>
              <a:t>Das Team in Burundi:</a:t>
            </a:r>
          </a:p>
          <a:p>
            <a:pPr algn="just"/>
            <a:endParaRPr lang="de-DE" sz="1800" dirty="0"/>
          </a:p>
          <a:p>
            <a:pPr algn="just"/>
            <a:r>
              <a:rPr lang="de-DE" sz="1800" dirty="0" err="1"/>
              <a:t>Regiorektor</a:t>
            </a:r>
            <a:endParaRPr lang="de-DE" sz="1800" dirty="0"/>
          </a:p>
          <a:p>
            <a:pPr algn="just"/>
            <a:r>
              <a:rPr lang="de-DE" sz="1800" dirty="0"/>
              <a:t>Msgr. Dr. Jean Marie </a:t>
            </a:r>
            <a:r>
              <a:rPr lang="de-DE" sz="1800" dirty="0" err="1"/>
              <a:t>Harushimana</a:t>
            </a:r>
            <a:r>
              <a:rPr lang="de-DE" sz="1800" dirty="0"/>
              <a:t>,</a:t>
            </a:r>
          </a:p>
          <a:p>
            <a:pPr algn="just"/>
            <a:r>
              <a:rPr lang="fr-FR" dirty="0"/>
              <a:t>Paroisse Bon Pasteur</a:t>
            </a:r>
          </a:p>
          <a:p>
            <a:pPr algn="just"/>
            <a:r>
              <a:rPr lang="fr-FR" dirty="0" err="1"/>
              <a:t>b.P</a:t>
            </a:r>
            <a:r>
              <a:rPr lang="fr-FR" dirty="0"/>
              <a:t>. 106 Gitega</a:t>
            </a:r>
          </a:p>
          <a:p>
            <a:pPr algn="just"/>
            <a:endParaRPr lang="en-GB" dirty="0"/>
          </a:p>
          <a:p>
            <a:pPr algn="just"/>
            <a:endParaRPr lang="de-DE" sz="1800" dirty="0"/>
          </a:p>
        </p:txBody>
      </p:sp>
      <p:pic>
        <p:nvPicPr>
          <p:cNvPr id="6" name="Grafik 5" descr="Ein Bild, das Himmel, draußen, Boden, Person enthält.&#10;&#10;Automatisch generierte Beschreibung">
            <a:extLst>
              <a:ext uri="{FF2B5EF4-FFF2-40B4-BE49-F238E27FC236}">
                <a16:creationId xmlns:a16="http://schemas.microsoft.com/office/drawing/2014/main" id="{370951B0-E77F-4CCF-9889-17A730BB9E30}"/>
              </a:ext>
            </a:extLst>
          </p:cNvPr>
          <p:cNvPicPr>
            <a:picLocks noChangeAspect="1"/>
          </p:cNvPicPr>
          <p:nvPr/>
        </p:nvPicPr>
        <p:blipFill rotWithShape="1">
          <a:blip r:embed="rId3"/>
          <a:srcRect t="6093" b="20501"/>
          <a:stretch/>
        </p:blipFill>
        <p:spPr>
          <a:xfrm>
            <a:off x="6273802" y="3306029"/>
            <a:ext cx="4572000" cy="2517059"/>
          </a:xfrm>
          <a:prstGeom prst="rect">
            <a:avLst/>
          </a:prstGeom>
        </p:spPr>
      </p:pic>
      <p:pic>
        <p:nvPicPr>
          <p:cNvPr id="7" name="Grafik 6" descr="Ein Bild, das Wand, Person, Mann, Kleidung enthält.&#10;&#10;Automatisch generierte Beschreibung">
            <a:extLst>
              <a:ext uri="{FF2B5EF4-FFF2-40B4-BE49-F238E27FC236}">
                <a16:creationId xmlns:a16="http://schemas.microsoft.com/office/drawing/2014/main" id="{6EA0BC6A-6E53-481F-BCDE-E415DF7E0C79}"/>
              </a:ext>
            </a:extLst>
          </p:cNvPr>
          <p:cNvPicPr>
            <a:picLocks noChangeAspect="1"/>
          </p:cNvPicPr>
          <p:nvPr/>
        </p:nvPicPr>
        <p:blipFill>
          <a:blip r:embed="rId4"/>
          <a:stretch>
            <a:fillRect/>
          </a:stretch>
        </p:blipFill>
        <p:spPr>
          <a:xfrm>
            <a:off x="671208" y="3003164"/>
            <a:ext cx="3180945" cy="2330836"/>
          </a:xfrm>
          <a:prstGeom prst="rect">
            <a:avLst/>
          </a:prstGeom>
        </p:spPr>
      </p:pic>
    </p:spTree>
    <p:extLst>
      <p:ext uri="{BB962C8B-B14F-4D97-AF65-F5344CB8AC3E}">
        <p14:creationId xmlns:p14="http://schemas.microsoft.com/office/powerpoint/2010/main" val="1329021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animEffect transition="in" filter="fade">
                                      <p:cBhvr>
                                        <p:cTn id="32" dur="500"/>
                                        <p:tgtEl>
                                          <p:spTgt spid="2">
                                            <p:txEl>
                                              <p:pRg st="15" end="1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animEffect transition="in" filter="fade">
                                      <p:cBhvr>
                                        <p:cTn id="37" dur="500"/>
                                        <p:tgtEl>
                                          <p:spTgt spid="2">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500"/>
                                        <p:tgtEl>
                                          <p:spTgt spid="1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fade">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fade">
                                      <p:cBhvr>
                                        <p:cTn id="57" dur="500"/>
                                        <p:tgtEl>
                                          <p:spTgt spid="1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xEl>
                                              <p:pRg st="5" end="5"/>
                                            </p:txEl>
                                          </p:spTgt>
                                        </p:tgtEl>
                                        <p:attrNameLst>
                                          <p:attrName>style.visibility</p:attrName>
                                        </p:attrNameLst>
                                      </p:cBhvr>
                                      <p:to>
                                        <p:strVal val="visible"/>
                                      </p:to>
                                    </p:set>
                                    <p:animEffect transition="in" filter="fade">
                                      <p:cBhvr>
                                        <p:cTn id="6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A02D1F-7F50-4747-8F17-9F3522D11CDB}"/>
              </a:ext>
            </a:extLst>
          </p:cNvPr>
          <p:cNvSpPr>
            <a:spLocks noGrp="1"/>
          </p:cNvSpPr>
          <p:nvPr>
            <p:ph type="ctrTitle"/>
          </p:nvPr>
        </p:nvSpPr>
        <p:spPr/>
        <p:txBody>
          <a:bodyPr/>
          <a:lstStyle/>
          <a:p>
            <a:r>
              <a:rPr lang="de-DE" sz="2400" b="1" i="0" u="none" strike="noStrike" cap="none" dirty="0">
                <a:solidFill>
                  <a:schemeClr val="tx1"/>
                </a:solidFill>
                <a:sym typeface="Arial"/>
              </a:rPr>
              <a:t>Das Projekt „Schönstatt x Burundi“</a:t>
            </a:r>
            <a:endParaRPr lang="en-GB" sz="2400" b="1" dirty="0">
              <a:solidFill>
                <a:schemeClr val="tx1"/>
              </a:solidFill>
            </a:endParaRPr>
          </a:p>
        </p:txBody>
      </p:sp>
      <p:sp>
        <p:nvSpPr>
          <p:cNvPr id="5" name="TextBox 4">
            <a:extLst>
              <a:ext uri="{FF2B5EF4-FFF2-40B4-BE49-F238E27FC236}">
                <a16:creationId xmlns:a16="http://schemas.microsoft.com/office/drawing/2014/main" id="{31A4678F-115D-4CCB-A040-C0EE185B759C}"/>
              </a:ext>
            </a:extLst>
          </p:cNvPr>
          <p:cNvSpPr txBox="1"/>
          <p:nvPr/>
        </p:nvSpPr>
        <p:spPr>
          <a:xfrm>
            <a:off x="550799" y="1749288"/>
            <a:ext cx="9879495" cy="3780522"/>
          </a:xfrm>
          <a:prstGeom prst="rect">
            <a:avLst/>
          </a:prstGeom>
          <a:noFill/>
        </p:spPr>
        <p:txBody>
          <a:bodyPr wrap="square" lIns="91440" tIns="45720" rIns="91440" bIns="45720" rtlCol="0" anchor="t">
            <a:spAutoFit/>
          </a:bodyPr>
          <a:lstStyle/>
          <a:p>
            <a:pPr marL="342900" indent="-342900">
              <a:lnSpc>
                <a:spcPct val="150000"/>
              </a:lnSpc>
              <a:buFont typeface="+mj-lt"/>
              <a:buAutoNum type="arabicPeriod"/>
            </a:pPr>
            <a:r>
              <a:rPr lang="de-DE" sz="1800" dirty="0">
                <a:solidFill>
                  <a:srgbClr val="940000"/>
                </a:solidFill>
              </a:rPr>
              <a:t>Das Land Burundi</a:t>
            </a:r>
          </a:p>
          <a:p>
            <a:pPr marL="342900" indent="-342900">
              <a:lnSpc>
                <a:spcPct val="150000"/>
              </a:lnSpc>
              <a:buFont typeface="+mj-lt"/>
              <a:buAutoNum type="arabicPeriod"/>
            </a:pPr>
            <a:endParaRPr lang="de-DE" sz="1800" dirty="0">
              <a:solidFill>
                <a:srgbClr val="940000"/>
              </a:solidFill>
            </a:endParaRPr>
          </a:p>
          <a:p>
            <a:pPr marL="342900" indent="-342900">
              <a:lnSpc>
                <a:spcPct val="150000"/>
              </a:lnSpc>
              <a:buFont typeface="+mj-lt"/>
              <a:buAutoNum type="arabicPeriod"/>
            </a:pPr>
            <a:r>
              <a:rPr lang="de-DE" sz="1800" dirty="0">
                <a:solidFill>
                  <a:srgbClr val="940000"/>
                </a:solidFill>
              </a:rPr>
              <a:t>Unser Projekt: Ein Begegnungszentrum</a:t>
            </a:r>
          </a:p>
          <a:p>
            <a:pPr marL="342900" indent="-342900">
              <a:lnSpc>
                <a:spcPct val="150000"/>
              </a:lnSpc>
              <a:buFont typeface="+mj-lt"/>
              <a:buAutoNum type="arabicPeriod"/>
            </a:pPr>
            <a:endParaRPr lang="de-DE" sz="1800" dirty="0">
              <a:solidFill>
                <a:srgbClr val="940000"/>
              </a:solidFill>
            </a:endParaRPr>
          </a:p>
          <a:p>
            <a:pPr marL="342900" indent="-342900">
              <a:lnSpc>
                <a:spcPct val="150000"/>
              </a:lnSpc>
              <a:buFont typeface="+mj-lt"/>
              <a:buAutoNum type="arabicPeriod"/>
            </a:pPr>
            <a:r>
              <a:rPr lang="de-DE" sz="1800" dirty="0">
                <a:solidFill>
                  <a:srgbClr val="940000"/>
                </a:solidFill>
              </a:rPr>
              <a:t>Bedeutung des </a:t>
            </a:r>
            <a:r>
              <a:rPr lang="de-DE" dirty="0">
                <a:solidFill>
                  <a:srgbClr val="940000"/>
                </a:solidFill>
              </a:rPr>
              <a:t>Begegnungszentrums</a:t>
            </a:r>
            <a:endParaRPr lang="de-DE" sz="1800" dirty="0">
              <a:solidFill>
                <a:srgbClr val="940000"/>
              </a:solidFill>
              <a:cs typeface="Calibri"/>
            </a:endParaRPr>
          </a:p>
          <a:p>
            <a:pPr marL="342900" indent="-342900">
              <a:lnSpc>
                <a:spcPct val="150000"/>
              </a:lnSpc>
              <a:buFont typeface="+mj-lt"/>
              <a:buAutoNum type="arabicPeriod"/>
            </a:pPr>
            <a:endParaRPr lang="de-DE" sz="1800" dirty="0">
              <a:solidFill>
                <a:srgbClr val="940000"/>
              </a:solidFill>
            </a:endParaRPr>
          </a:p>
          <a:p>
            <a:pPr marL="342900" indent="-342900">
              <a:lnSpc>
                <a:spcPct val="150000"/>
              </a:lnSpc>
              <a:buFont typeface="+mj-lt"/>
              <a:buAutoNum type="arabicPeriod"/>
            </a:pPr>
            <a:r>
              <a:rPr lang="de-DE" sz="1800" dirty="0">
                <a:solidFill>
                  <a:srgbClr val="940000"/>
                </a:solidFill>
              </a:rPr>
              <a:t>Planung</a:t>
            </a:r>
          </a:p>
          <a:p>
            <a:pPr marL="342900" indent="-342900">
              <a:lnSpc>
                <a:spcPct val="150000"/>
              </a:lnSpc>
              <a:buFont typeface="+mj-lt"/>
              <a:buAutoNum type="arabicPeriod"/>
            </a:pPr>
            <a:endParaRPr lang="de-DE" sz="1800" dirty="0">
              <a:solidFill>
                <a:srgbClr val="940000"/>
              </a:solidFill>
            </a:endParaRPr>
          </a:p>
          <a:p>
            <a:pPr marL="342900" indent="-342900">
              <a:lnSpc>
                <a:spcPct val="150000"/>
              </a:lnSpc>
              <a:buFont typeface="+mj-lt"/>
              <a:buAutoNum type="arabicPeriod"/>
            </a:pPr>
            <a:r>
              <a:rPr lang="de-DE" sz="1800" dirty="0">
                <a:solidFill>
                  <a:srgbClr val="940000"/>
                </a:solidFill>
              </a:rPr>
              <a:t>Das sind wir: Das Schönstattinstitut</a:t>
            </a:r>
          </a:p>
        </p:txBody>
      </p:sp>
      <p:sp>
        <p:nvSpPr>
          <p:cNvPr id="7" name="TextBox 6">
            <a:extLst>
              <a:ext uri="{FF2B5EF4-FFF2-40B4-BE49-F238E27FC236}">
                <a16:creationId xmlns:a16="http://schemas.microsoft.com/office/drawing/2014/main" id="{C20C9F2E-FCAD-44BC-9CE0-60DE90A6577B}"/>
              </a:ext>
            </a:extLst>
          </p:cNvPr>
          <p:cNvSpPr txBox="1"/>
          <p:nvPr/>
        </p:nvSpPr>
        <p:spPr>
          <a:xfrm>
            <a:off x="6748669" y="1749288"/>
            <a:ext cx="874644" cy="3780522"/>
          </a:xfrm>
          <a:prstGeom prst="rect">
            <a:avLst/>
          </a:prstGeom>
          <a:noFill/>
        </p:spPr>
        <p:txBody>
          <a:bodyPr wrap="square" rtlCol="0">
            <a:spAutoFit/>
          </a:bodyPr>
          <a:lstStyle/>
          <a:p>
            <a:pPr algn="r">
              <a:lnSpc>
                <a:spcPct val="150000"/>
              </a:lnSpc>
            </a:pPr>
            <a:r>
              <a:rPr lang="de-DE" sz="1800" dirty="0"/>
              <a:t>3</a:t>
            </a:r>
          </a:p>
          <a:p>
            <a:pPr algn="r">
              <a:lnSpc>
                <a:spcPct val="150000"/>
              </a:lnSpc>
            </a:pPr>
            <a:endParaRPr lang="en-GB" sz="1800" dirty="0"/>
          </a:p>
          <a:p>
            <a:pPr algn="r">
              <a:lnSpc>
                <a:spcPct val="150000"/>
              </a:lnSpc>
            </a:pPr>
            <a:r>
              <a:rPr lang="en-GB" sz="1800" dirty="0"/>
              <a:t>6</a:t>
            </a:r>
          </a:p>
          <a:p>
            <a:pPr algn="r">
              <a:lnSpc>
                <a:spcPct val="150000"/>
              </a:lnSpc>
            </a:pPr>
            <a:endParaRPr lang="en-GB" sz="1800" dirty="0"/>
          </a:p>
          <a:p>
            <a:pPr algn="r">
              <a:lnSpc>
                <a:spcPct val="150000"/>
              </a:lnSpc>
            </a:pPr>
            <a:r>
              <a:rPr lang="en-GB" sz="1800" dirty="0"/>
              <a:t>7</a:t>
            </a:r>
          </a:p>
          <a:p>
            <a:pPr algn="r">
              <a:lnSpc>
                <a:spcPct val="150000"/>
              </a:lnSpc>
            </a:pPr>
            <a:endParaRPr lang="en-GB" sz="1800" dirty="0"/>
          </a:p>
          <a:p>
            <a:pPr algn="r">
              <a:lnSpc>
                <a:spcPct val="150000"/>
              </a:lnSpc>
            </a:pPr>
            <a:r>
              <a:rPr lang="en-GB" sz="1800" dirty="0"/>
              <a:t>9</a:t>
            </a:r>
          </a:p>
          <a:p>
            <a:pPr algn="r">
              <a:lnSpc>
                <a:spcPct val="150000"/>
              </a:lnSpc>
            </a:pPr>
            <a:endParaRPr lang="en-GB" sz="1800" dirty="0"/>
          </a:p>
          <a:p>
            <a:pPr algn="r">
              <a:lnSpc>
                <a:spcPct val="150000"/>
              </a:lnSpc>
            </a:pPr>
            <a:r>
              <a:rPr lang="en-GB" sz="1800" dirty="0"/>
              <a:t>12</a:t>
            </a:r>
          </a:p>
        </p:txBody>
      </p:sp>
    </p:spTree>
    <p:extLst>
      <p:ext uri="{BB962C8B-B14F-4D97-AF65-F5344CB8AC3E}">
        <p14:creationId xmlns:p14="http://schemas.microsoft.com/office/powerpoint/2010/main" val="57386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3AEF07-3B55-4CA7-ABFE-01C4241CD036}"/>
              </a:ext>
            </a:extLst>
          </p:cNvPr>
          <p:cNvSpPr>
            <a:spLocks noGrp="1"/>
          </p:cNvSpPr>
          <p:nvPr>
            <p:ph type="ctrTitle"/>
          </p:nvPr>
        </p:nvSpPr>
        <p:spPr/>
        <p:txBody>
          <a:bodyPr/>
          <a:lstStyle/>
          <a:p>
            <a:r>
              <a:rPr lang="de-DE" sz="2400" b="1" i="0" u="none" strike="noStrike" cap="none" dirty="0">
                <a:solidFill>
                  <a:schemeClr val="tx1"/>
                </a:solidFill>
                <a:sym typeface="Arial"/>
              </a:rPr>
              <a:t>Burundi – Ein Land, geprägt von ethnischen Konflikten und </a:t>
            </a:r>
            <a:r>
              <a:rPr lang="de-DE" sz="2400" b="1" dirty="0">
                <a:solidFill>
                  <a:schemeClr val="tx1"/>
                </a:solidFill>
              </a:rPr>
              <a:t>Armut</a:t>
            </a:r>
            <a:endParaRPr lang="en-GB" sz="2400" b="1" dirty="0">
              <a:solidFill>
                <a:schemeClr val="tx1"/>
              </a:solidFill>
            </a:endParaRPr>
          </a:p>
        </p:txBody>
      </p:sp>
      <p:pic>
        <p:nvPicPr>
          <p:cNvPr id="6" name="Picture 5" descr="A red and green flag&#10;&#10;Description automatically generated with low confidence">
            <a:extLst>
              <a:ext uri="{FF2B5EF4-FFF2-40B4-BE49-F238E27FC236}">
                <a16:creationId xmlns:a16="http://schemas.microsoft.com/office/drawing/2014/main" id="{B5F97B51-BDCF-4B9F-8536-0AE499BC672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44633" y="3627697"/>
            <a:ext cx="1408806" cy="951811"/>
          </a:xfrm>
          <a:prstGeom prst="rect">
            <a:avLst/>
          </a:prstGeom>
        </p:spPr>
      </p:pic>
      <p:pic>
        <p:nvPicPr>
          <p:cNvPr id="9" name="Picture 8" descr="Map&#10;&#10;Description automatically generated">
            <a:extLst>
              <a:ext uri="{FF2B5EF4-FFF2-40B4-BE49-F238E27FC236}">
                <a16:creationId xmlns:a16="http://schemas.microsoft.com/office/drawing/2014/main" id="{0ED124A9-95E6-494B-8BBF-E10E62E21B8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860735" y="1710142"/>
            <a:ext cx="4414415" cy="4512557"/>
          </a:xfrm>
          <a:prstGeom prst="rect">
            <a:avLst/>
          </a:prstGeom>
        </p:spPr>
      </p:pic>
      <p:sp>
        <p:nvSpPr>
          <p:cNvPr id="11" name="TextBox 10">
            <a:extLst>
              <a:ext uri="{FF2B5EF4-FFF2-40B4-BE49-F238E27FC236}">
                <a16:creationId xmlns:a16="http://schemas.microsoft.com/office/drawing/2014/main" id="{F1419843-1912-4157-8CD9-E52E1A5C3F0E}"/>
              </a:ext>
            </a:extLst>
          </p:cNvPr>
          <p:cNvSpPr txBox="1"/>
          <p:nvPr/>
        </p:nvSpPr>
        <p:spPr>
          <a:xfrm>
            <a:off x="1028390" y="8760584"/>
            <a:ext cx="6708848" cy="230832"/>
          </a:xfrm>
          <a:prstGeom prst="rect">
            <a:avLst/>
          </a:prstGeom>
          <a:noFill/>
        </p:spPr>
        <p:txBody>
          <a:bodyPr wrap="square" rtlCol="0">
            <a:spAutoFit/>
          </a:bodyPr>
          <a:lstStyle/>
          <a:p>
            <a:r>
              <a:rPr lang="en-GB" sz="900">
                <a:hlinkClick r:id="rId6" tooltip="https://courses.lumenlearning.com/suny-ccc-spch-1080-2/chapter/types-of-presentation-aids/"/>
              </a:rPr>
              <a:t>This Photo</a:t>
            </a:r>
            <a:r>
              <a:rPr lang="en-GB" sz="900"/>
              <a:t> by Unknown Author is licensed under </a:t>
            </a:r>
            <a:r>
              <a:rPr lang="en-GB" sz="900">
                <a:hlinkClick r:id="rId7" tooltip="https://creativecommons.org/licenses/by-nc-sa/3.0/"/>
              </a:rPr>
              <a:t>CC BY-SA-NC</a:t>
            </a:r>
            <a:endParaRPr lang="en-GB" sz="900"/>
          </a:p>
        </p:txBody>
      </p:sp>
      <p:cxnSp>
        <p:nvCxnSpPr>
          <p:cNvPr id="12" name="Straight Arrow Connector 11">
            <a:extLst>
              <a:ext uri="{FF2B5EF4-FFF2-40B4-BE49-F238E27FC236}">
                <a16:creationId xmlns:a16="http://schemas.microsoft.com/office/drawing/2014/main" id="{D29427FA-3D47-4E40-ABEC-333F326E7C97}"/>
              </a:ext>
            </a:extLst>
          </p:cNvPr>
          <p:cNvCxnSpPr>
            <a:cxnSpLocks/>
          </p:cNvCxnSpPr>
          <p:nvPr/>
        </p:nvCxnSpPr>
        <p:spPr>
          <a:xfrm>
            <a:off x="8108286" y="4103603"/>
            <a:ext cx="2002367" cy="0"/>
          </a:xfrm>
          <a:prstGeom prst="straightConnector1">
            <a:avLst/>
          </a:prstGeom>
          <a:ln w="19050">
            <a:solidFill>
              <a:srgbClr val="94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F3B4CD9-3F18-49EE-8873-6605E3157D98}"/>
              </a:ext>
            </a:extLst>
          </p:cNvPr>
          <p:cNvSpPr/>
          <p:nvPr/>
        </p:nvSpPr>
        <p:spPr>
          <a:xfrm>
            <a:off x="7885471" y="3977869"/>
            <a:ext cx="222815" cy="216360"/>
          </a:xfrm>
          <a:prstGeom prst="ellipse">
            <a:avLst/>
          </a:prstGeom>
          <a:noFill/>
          <a:ln w="28575">
            <a:solidFill>
              <a:srgbClr val="94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72861D25-E861-4740-9CDC-625D0D21F606}"/>
              </a:ext>
            </a:extLst>
          </p:cNvPr>
          <p:cNvSpPr txBox="1"/>
          <p:nvPr/>
        </p:nvSpPr>
        <p:spPr>
          <a:xfrm>
            <a:off x="550799" y="1643828"/>
            <a:ext cx="3823298" cy="4247317"/>
          </a:xfrm>
          <a:prstGeom prst="rect">
            <a:avLst/>
          </a:prstGeom>
          <a:noFill/>
        </p:spPr>
        <p:txBody>
          <a:bodyPr wrap="square" rtlCol="0">
            <a:spAutoFit/>
          </a:bodyPr>
          <a:lstStyle/>
          <a:p>
            <a:pPr marL="285750" indent="-285750">
              <a:buFont typeface="Wingdings" panose="05000000000000000000" pitchFamily="2" charset="2"/>
              <a:buChar char="§"/>
            </a:pPr>
            <a:r>
              <a:rPr lang="de-DE" sz="1600" dirty="0"/>
              <a:t>Geprägt durch den Konflikt der Hutu und Tutsi (Rassendenken)</a:t>
            </a:r>
          </a:p>
          <a:p>
            <a:pPr marL="285750" indent="-285750">
              <a:buFont typeface="Wingdings" panose="05000000000000000000" pitchFamily="2" charset="2"/>
              <a:buChar char="§"/>
            </a:pPr>
            <a:r>
              <a:rPr lang="de-DE" sz="1600" dirty="0"/>
              <a:t>Völkermord 1994: Hutu ermorden ca. 1,000,000 Tutsi </a:t>
            </a:r>
          </a:p>
          <a:p>
            <a:pPr marL="285750" indent="-285750">
              <a:buFont typeface="Wingdings" panose="05000000000000000000" pitchFamily="2" charset="2"/>
              <a:buChar char="§"/>
            </a:pPr>
            <a:r>
              <a:rPr lang="de-DE" sz="1600" b="1" dirty="0"/>
              <a:t>Niedrigste BIP/Kopf der Welt    </a:t>
            </a:r>
            <a:r>
              <a:rPr lang="de-DE" sz="1600" dirty="0"/>
              <a:t>(270 US-Dollar)</a:t>
            </a:r>
          </a:p>
          <a:p>
            <a:pPr marL="285750" indent="-285750">
              <a:buFont typeface="Wingdings" panose="05000000000000000000" pitchFamily="2" charset="2"/>
              <a:buChar char="§"/>
            </a:pPr>
            <a:r>
              <a:rPr lang="de-DE" sz="1600" dirty="0"/>
              <a:t>45.4% der Bevölkerung waren 2019 jünger als 15 Jahre</a:t>
            </a:r>
          </a:p>
          <a:p>
            <a:pPr marL="285750" indent="-285750">
              <a:buFont typeface="Wingdings" panose="05000000000000000000" pitchFamily="2" charset="2"/>
              <a:buChar char="§"/>
            </a:pPr>
            <a:r>
              <a:rPr lang="de-DE" sz="1600" dirty="0"/>
              <a:t>74.3% der Menschen leben unter der Armutsgrenze</a:t>
            </a:r>
          </a:p>
          <a:p>
            <a:pPr marL="285750" indent="-285750">
              <a:buFont typeface="Wingdings" panose="05000000000000000000" pitchFamily="2" charset="2"/>
              <a:buChar char="§"/>
            </a:pPr>
            <a:r>
              <a:rPr lang="de-DE" sz="1600" dirty="0"/>
              <a:t>Index der menschlichen Entwicklung: 0.433</a:t>
            </a:r>
          </a:p>
          <a:p>
            <a:pPr marL="285750" indent="-285750">
              <a:buFont typeface="Wingdings" panose="05000000000000000000" pitchFamily="2" charset="2"/>
              <a:buChar char="§"/>
            </a:pPr>
            <a:r>
              <a:rPr lang="de-DE" sz="1600" dirty="0"/>
              <a:t>Das Land leidet unter starker Korruption, Einschränkung von Pressefreiheit und einem autoritären Regime</a:t>
            </a:r>
          </a:p>
          <a:p>
            <a:pPr marL="285750" indent="-285750">
              <a:buFont typeface="Wingdings" panose="05000000000000000000" pitchFamily="2" charset="2"/>
              <a:buChar char="§"/>
            </a:pPr>
            <a:endParaRPr lang="en-GB" sz="1600" dirty="0"/>
          </a:p>
        </p:txBody>
      </p:sp>
    </p:spTree>
    <p:extLst>
      <p:ext uri="{BB962C8B-B14F-4D97-AF65-F5344CB8AC3E}">
        <p14:creationId xmlns:p14="http://schemas.microsoft.com/office/powerpoint/2010/main" val="555675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7BF73D-6F13-41DC-BD23-B070B3648F3E}"/>
              </a:ext>
            </a:extLst>
          </p:cNvPr>
          <p:cNvSpPr>
            <a:spLocks noGrp="1"/>
          </p:cNvSpPr>
          <p:nvPr>
            <p:ph type="ctrTitle"/>
          </p:nvPr>
        </p:nvSpPr>
        <p:spPr/>
        <p:txBody>
          <a:bodyPr/>
          <a:lstStyle/>
          <a:p>
            <a:r>
              <a:rPr lang="de-DE" sz="2400" b="1" i="0" u="none" strike="noStrike" cap="none" dirty="0">
                <a:solidFill>
                  <a:schemeClr val="tx1"/>
                </a:solidFill>
                <a:sym typeface="Arial"/>
              </a:rPr>
              <a:t>Burundi – Ein Land, geprägt von ethnischen Konflikten und </a:t>
            </a:r>
            <a:r>
              <a:rPr lang="de-DE" sz="2400" b="1" dirty="0">
                <a:solidFill>
                  <a:schemeClr val="tx1"/>
                </a:solidFill>
              </a:rPr>
              <a:t>Armut</a:t>
            </a:r>
            <a:endParaRPr lang="en-GB" sz="2400" b="1" dirty="0">
              <a:solidFill>
                <a:schemeClr val="tx1"/>
              </a:solidFill>
            </a:endParaRPr>
          </a:p>
        </p:txBody>
      </p:sp>
      <p:sp>
        <p:nvSpPr>
          <p:cNvPr id="14" name="TextBox 13">
            <a:extLst>
              <a:ext uri="{FF2B5EF4-FFF2-40B4-BE49-F238E27FC236}">
                <a16:creationId xmlns:a16="http://schemas.microsoft.com/office/drawing/2014/main" id="{0B784937-A54C-4E21-98B5-9DB109166CDB}"/>
              </a:ext>
            </a:extLst>
          </p:cNvPr>
          <p:cNvSpPr txBox="1"/>
          <p:nvPr/>
        </p:nvSpPr>
        <p:spPr>
          <a:xfrm>
            <a:off x="550799" y="1684776"/>
            <a:ext cx="5461000" cy="5632311"/>
          </a:xfrm>
          <a:prstGeom prst="rect">
            <a:avLst/>
          </a:prstGeom>
          <a:noFill/>
        </p:spPr>
        <p:txBody>
          <a:bodyPr wrap="square" rtlCol="0">
            <a:spAutoFit/>
          </a:bodyPr>
          <a:lstStyle/>
          <a:p>
            <a:pPr algn="just"/>
            <a:r>
              <a:rPr lang="de-DE" sz="1800" b="0" i="0" dirty="0"/>
              <a:t>	Das Land Burundi ist seit Jahrzehnten durch 	den </a:t>
            </a:r>
            <a:r>
              <a:rPr lang="de-DE" sz="1800" b="1" i="0" dirty="0"/>
              <a:t>ethnischen Konflikt </a:t>
            </a:r>
            <a:r>
              <a:rPr lang="de-DE" sz="1800" b="0" i="0" dirty="0"/>
              <a:t>der Hutu und Tutsi geprägt. Dieser Konflikt erreichte 1994 seinen Höhepunkt, als die Hutu einen Völkermord starteten, in dem 1,000,000 Tutsi ermordet wurden. Zu diesem Zeitpunkt hatte Burundi gerade einmal knapp 6,000,000 Einwohner. </a:t>
            </a:r>
          </a:p>
          <a:p>
            <a:pPr algn="just"/>
            <a:endParaRPr lang="de-DE" sz="1800" b="0" i="0" dirty="0"/>
          </a:p>
          <a:p>
            <a:pPr algn="just"/>
            <a:endParaRPr lang="de-DE" sz="1800" b="0" i="0" dirty="0"/>
          </a:p>
          <a:p>
            <a:pPr algn="just"/>
            <a:r>
              <a:rPr lang="de-DE" sz="1800" b="0" i="0" dirty="0"/>
              <a:t>	Aber nicht nur der Konflikt zwischen den 	zwei Gruppen hat Burundi in den letzten Jahre beschäftigt, sondern auch mehrere autoritäre, jedoch </a:t>
            </a:r>
            <a:r>
              <a:rPr lang="de-DE" sz="1800" b="1" i="0" dirty="0"/>
              <a:t>instabile Regierungen</a:t>
            </a:r>
            <a:r>
              <a:rPr lang="de-DE" sz="1800" b="0" i="0" dirty="0"/>
              <a:t>. (Wechsel zwischen Hutu und Tutsi)</a:t>
            </a:r>
          </a:p>
          <a:p>
            <a:pPr algn="just"/>
            <a:endParaRPr lang="de-DE" sz="1800" dirty="0"/>
          </a:p>
          <a:p>
            <a:pPr algn="just"/>
            <a:endParaRPr lang="en-GB" sz="1800" dirty="0"/>
          </a:p>
          <a:p>
            <a:pPr algn="just"/>
            <a:endParaRPr lang="en-GB" sz="1800" dirty="0"/>
          </a:p>
          <a:p>
            <a:pPr algn="just"/>
            <a:endParaRPr lang="en-GB" sz="1800" dirty="0"/>
          </a:p>
          <a:p>
            <a:pPr algn="just"/>
            <a:endParaRPr lang="en-GB" sz="1800" dirty="0"/>
          </a:p>
          <a:p>
            <a:pPr algn="just"/>
            <a:endParaRPr lang="en-GB" sz="1800" dirty="0"/>
          </a:p>
        </p:txBody>
      </p:sp>
      <p:pic>
        <p:nvPicPr>
          <p:cNvPr id="25" name="Graphic 24" descr="Badge 1 with solid fill">
            <a:extLst>
              <a:ext uri="{FF2B5EF4-FFF2-40B4-BE49-F238E27FC236}">
                <a16:creationId xmlns:a16="http://schemas.microsoft.com/office/drawing/2014/main" id="{7C84044C-2752-467F-B471-81FE02808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701" y="1599084"/>
            <a:ext cx="692397" cy="692397"/>
          </a:xfrm>
          <a:prstGeom prst="rect">
            <a:avLst/>
          </a:prstGeom>
        </p:spPr>
      </p:pic>
      <p:pic>
        <p:nvPicPr>
          <p:cNvPr id="26" name="Graphic 25" descr="Badge with solid fill">
            <a:extLst>
              <a:ext uri="{FF2B5EF4-FFF2-40B4-BE49-F238E27FC236}">
                <a16:creationId xmlns:a16="http://schemas.microsoft.com/office/drawing/2014/main" id="{0D986A5E-3E93-4FB2-9E18-029B6976BA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898" y="4113084"/>
            <a:ext cx="691200" cy="691200"/>
          </a:xfrm>
          <a:prstGeom prst="rect">
            <a:avLst/>
          </a:prstGeom>
        </p:spPr>
      </p:pic>
      <p:pic>
        <p:nvPicPr>
          <p:cNvPr id="11" name="Picture 10" descr="A person in a uniform&#10;&#10;Description automatically generated with low confidence">
            <a:extLst>
              <a:ext uri="{FF2B5EF4-FFF2-40B4-BE49-F238E27FC236}">
                <a16:creationId xmlns:a16="http://schemas.microsoft.com/office/drawing/2014/main" id="{5192F682-31A0-4219-85A7-CB9FF35B9E6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222067" y="2306967"/>
            <a:ext cx="3845988" cy="256023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8135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CDD058-92D8-4130-B051-0C093CBBA2BB}"/>
              </a:ext>
            </a:extLst>
          </p:cNvPr>
          <p:cNvSpPr>
            <a:spLocks noGrp="1"/>
          </p:cNvSpPr>
          <p:nvPr>
            <p:ph type="ctrTitle"/>
          </p:nvPr>
        </p:nvSpPr>
        <p:spPr/>
        <p:txBody>
          <a:bodyPr/>
          <a:lstStyle/>
          <a:p>
            <a:r>
              <a:rPr lang="de-DE" sz="2400" b="1" i="0" u="none" strike="noStrike" cap="none" dirty="0">
                <a:solidFill>
                  <a:schemeClr val="tx1"/>
                </a:solidFill>
                <a:sym typeface="Arial"/>
              </a:rPr>
              <a:t>Burundi – Ein Land, geprägt von ethnischen Konflikten und </a:t>
            </a:r>
            <a:r>
              <a:rPr lang="de-DE" sz="2400" b="1" dirty="0">
                <a:solidFill>
                  <a:schemeClr val="tx1"/>
                </a:solidFill>
              </a:rPr>
              <a:t>Armut</a:t>
            </a:r>
            <a:endParaRPr lang="en-GB" sz="2400" b="1" dirty="0">
              <a:solidFill>
                <a:schemeClr val="tx1"/>
              </a:solidFill>
            </a:endParaRPr>
          </a:p>
        </p:txBody>
      </p:sp>
      <p:sp>
        <p:nvSpPr>
          <p:cNvPr id="8" name="TextBox 7">
            <a:extLst>
              <a:ext uri="{FF2B5EF4-FFF2-40B4-BE49-F238E27FC236}">
                <a16:creationId xmlns:a16="http://schemas.microsoft.com/office/drawing/2014/main" id="{EFC51CA3-506C-423C-9D27-81D462B99B8F}"/>
              </a:ext>
            </a:extLst>
          </p:cNvPr>
          <p:cNvSpPr txBox="1"/>
          <p:nvPr/>
        </p:nvSpPr>
        <p:spPr>
          <a:xfrm>
            <a:off x="5604539" y="1593132"/>
            <a:ext cx="6097604" cy="2308324"/>
          </a:xfrm>
          <a:prstGeom prst="rect">
            <a:avLst/>
          </a:prstGeom>
          <a:noFill/>
        </p:spPr>
        <p:txBody>
          <a:bodyPr wrap="square">
            <a:spAutoFit/>
          </a:bodyPr>
          <a:lstStyle/>
          <a:p>
            <a:pPr algn="just"/>
            <a:r>
              <a:rPr lang="de-DE" sz="1800" b="0" i="0" dirty="0"/>
              <a:t>	Aufgrund der instabilen Regierung und des 	anhaltenden Völkerkonflikts hat sich Burundi nie von den Folgen der Kriege und der unruhigen Zeiten erholt. Die Menschen leben seit jeher in starker </a:t>
            </a:r>
            <a:r>
              <a:rPr lang="de-DE" sz="1800" b="1" i="0" dirty="0"/>
              <a:t>Armut, Hunger und Korruption:</a:t>
            </a:r>
            <a:r>
              <a:rPr lang="de-DE" sz="1800" b="0" i="0" dirty="0"/>
              <a:t> 74.3% der Menschen leben unter der Armutsgrenze. Gründe für den Hunger sind Kriegsfolgen, Übernutzung der Böden, die hohe Bevölkerungsdichte und der damit verbundene Landmangel.</a:t>
            </a:r>
          </a:p>
        </p:txBody>
      </p:sp>
      <p:sp>
        <p:nvSpPr>
          <p:cNvPr id="10" name="TextBox 9">
            <a:extLst>
              <a:ext uri="{FF2B5EF4-FFF2-40B4-BE49-F238E27FC236}">
                <a16:creationId xmlns:a16="http://schemas.microsoft.com/office/drawing/2014/main" id="{C8573C76-09EE-4B53-9DD6-648CC1833FD0}"/>
              </a:ext>
            </a:extLst>
          </p:cNvPr>
          <p:cNvSpPr txBox="1"/>
          <p:nvPr/>
        </p:nvSpPr>
        <p:spPr>
          <a:xfrm>
            <a:off x="5604539" y="4264986"/>
            <a:ext cx="6097604" cy="2031325"/>
          </a:xfrm>
          <a:prstGeom prst="rect">
            <a:avLst/>
          </a:prstGeom>
          <a:noFill/>
        </p:spPr>
        <p:txBody>
          <a:bodyPr wrap="square">
            <a:spAutoFit/>
          </a:bodyPr>
          <a:lstStyle/>
          <a:p>
            <a:pPr algn="just"/>
            <a:r>
              <a:rPr lang="de-DE" sz="1800" b="0" i="0" dirty="0"/>
              <a:t>	45.4% von Burundis Bevölkerung war 2019 	jünger als 15 Jahre, was auf sehr hohe Fertilitätsraten hinweist. Des weiteren hat Burundi das </a:t>
            </a:r>
            <a:r>
              <a:rPr lang="de-DE" sz="1800" b="1" i="0" dirty="0"/>
              <a:t>niedrigste Bruttoinlandsprodukt pro Kopf </a:t>
            </a:r>
            <a:r>
              <a:rPr lang="de-DE" sz="1800" b="0" i="0" dirty="0"/>
              <a:t>weltweit mit 270 US-Dollar. Der Index der menschlichen Entwicklung liegt bei 0.433.</a:t>
            </a:r>
            <a:endParaRPr lang="en-GB" sz="1800" dirty="0"/>
          </a:p>
          <a:p>
            <a:pPr algn="just"/>
            <a:endParaRPr lang="en-GB" sz="1800" dirty="0"/>
          </a:p>
        </p:txBody>
      </p:sp>
      <p:pic>
        <p:nvPicPr>
          <p:cNvPr id="18" name="Graphic 17" descr="Badge 3 with solid fill">
            <a:extLst>
              <a:ext uri="{FF2B5EF4-FFF2-40B4-BE49-F238E27FC236}">
                <a16:creationId xmlns:a16="http://schemas.microsoft.com/office/drawing/2014/main" id="{357BC1E6-F65C-4335-A380-30282C718E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4790" y="1506601"/>
            <a:ext cx="691200" cy="691200"/>
          </a:xfrm>
          <a:prstGeom prst="rect">
            <a:avLst/>
          </a:prstGeom>
        </p:spPr>
      </p:pic>
      <p:pic>
        <p:nvPicPr>
          <p:cNvPr id="20" name="Graphic 19" descr="Badge 4 with solid fill">
            <a:extLst>
              <a:ext uri="{FF2B5EF4-FFF2-40B4-BE49-F238E27FC236}">
                <a16:creationId xmlns:a16="http://schemas.microsoft.com/office/drawing/2014/main" id="{7971797A-EAAA-4329-8CCE-F3573E5A4B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4790" y="4178455"/>
            <a:ext cx="691200" cy="691200"/>
          </a:xfrm>
          <a:prstGeom prst="rect">
            <a:avLst/>
          </a:prstGeom>
        </p:spPr>
      </p:pic>
      <p:pic>
        <p:nvPicPr>
          <p:cNvPr id="21" name="Picture 20" descr="A picture containing person, little&#10;&#10;Description automatically generated">
            <a:extLst>
              <a:ext uri="{FF2B5EF4-FFF2-40B4-BE49-F238E27FC236}">
                <a16:creationId xmlns:a16="http://schemas.microsoft.com/office/drawing/2014/main" id="{31B8B281-5394-4E75-BDB4-5EB16D299C9F}"/>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8778" r="8872"/>
          <a:stretch/>
        </p:blipFill>
        <p:spPr>
          <a:xfrm>
            <a:off x="1007534" y="2349300"/>
            <a:ext cx="3547534" cy="242197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9967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A9526B-4B93-4EAE-B104-C2A4D31AC2FB}"/>
              </a:ext>
            </a:extLst>
          </p:cNvPr>
          <p:cNvSpPr>
            <a:spLocks noGrp="1"/>
          </p:cNvSpPr>
          <p:nvPr>
            <p:ph type="ctrTitle"/>
          </p:nvPr>
        </p:nvSpPr>
        <p:spPr/>
        <p:txBody>
          <a:bodyPr/>
          <a:lstStyle/>
          <a:p>
            <a:r>
              <a:rPr lang="de-DE" sz="2400" b="1" dirty="0">
                <a:solidFill>
                  <a:schemeClr val="tx1"/>
                </a:solidFill>
              </a:rPr>
              <a:t>Für eine bessere Zukunft:</a:t>
            </a:r>
            <a:br>
              <a:rPr lang="de-DE" sz="2400" b="1" dirty="0"/>
            </a:br>
            <a:r>
              <a:rPr lang="de-DE" sz="2400" b="1" i="0" u="none" strike="noStrike" cap="none" dirty="0">
                <a:solidFill>
                  <a:schemeClr val="tx1"/>
                </a:solidFill>
                <a:sym typeface="Arial"/>
              </a:rPr>
              <a:t>Ein Begegnungszentrum für Frieden und Versöhnung in </a:t>
            </a:r>
            <a:r>
              <a:rPr lang="de-DE" sz="2400" b="1" i="0" u="none" strike="noStrike" cap="none" dirty="0" err="1">
                <a:solidFill>
                  <a:schemeClr val="tx1"/>
                </a:solidFill>
                <a:sym typeface="Arial"/>
              </a:rPr>
              <a:t>Gitega</a:t>
            </a:r>
            <a:r>
              <a:rPr lang="de-DE" sz="2400" b="1" i="0" u="none" strike="noStrike" cap="none" dirty="0">
                <a:solidFill>
                  <a:schemeClr val="tx1"/>
                </a:solidFill>
                <a:sym typeface="Arial"/>
              </a:rPr>
              <a:t>, Burundi</a:t>
            </a:r>
            <a:endParaRPr lang="en-GB" sz="2400" b="1" dirty="0">
              <a:solidFill>
                <a:schemeClr val="tx1"/>
              </a:solidFill>
            </a:endParaRPr>
          </a:p>
        </p:txBody>
      </p:sp>
      <p:sp>
        <p:nvSpPr>
          <p:cNvPr id="4" name="TextBox 3">
            <a:extLst>
              <a:ext uri="{FF2B5EF4-FFF2-40B4-BE49-F238E27FC236}">
                <a16:creationId xmlns:a16="http://schemas.microsoft.com/office/drawing/2014/main" id="{C89EDE83-3C76-4738-AEA1-14CB926D18A2}"/>
              </a:ext>
            </a:extLst>
          </p:cNvPr>
          <p:cNvSpPr txBox="1"/>
          <p:nvPr/>
        </p:nvSpPr>
        <p:spPr>
          <a:xfrm>
            <a:off x="550799" y="1608052"/>
            <a:ext cx="5545201" cy="4801314"/>
          </a:xfrm>
          <a:prstGeom prst="rect">
            <a:avLst/>
          </a:prstGeom>
          <a:noFill/>
        </p:spPr>
        <p:txBody>
          <a:bodyPr wrap="square" lIns="91440" tIns="45720" rIns="91440" bIns="45720" rtlCol="0" anchor="t">
            <a:spAutoFit/>
          </a:bodyPr>
          <a:lstStyle/>
          <a:p>
            <a:pPr algn="just"/>
            <a:r>
              <a:rPr lang="de-DE" sz="1800" dirty="0"/>
              <a:t>Das Schönstattinstitut Diözesanpriester mit Hauptsitz in Vallendar hat das Ziel, in Kooperation mit staatlichen, kirchlichen und privaten Förderern dem Land Burundi ein </a:t>
            </a:r>
            <a:r>
              <a:rPr lang="de-DE" sz="1800" b="1" dirty="0"/>
              <a:t>Begegnungszentrum für Frieden und Versöhnung</a:t>
            </a:r>
            <a:r>
              <a:rPr lang="de-DE" sz="1800" dirty="0"/>
              <a:t> in der neuen </a:t>
            </a:r>
            <a:r>
              <a:rPr lang="de-DE" dirty="0"/>
              <a:t>politischen </a:t>
            </a:r>
            <a:r>
              <a:rPr lang="de-DE" sz="1800" dirty="0"/>
              <a:t>Hauptstadt </a:t>
            </a:r>
            <a:r>
              <a:rPr lang="de-DE" sz="1800" i="1" dirty="0" err="1"/>
              <a:t>Gitega</a:t>
            </a:r>
            <a:r>
              <a:rPr lang="de-DE" sz="1800" dirty="0"/>
              <a:t> zu errichten. Das Grundstück für das </a:t>
            </a:r>
            <a:r>
              <a:rPr lang="de-DE" dirty="0"/>
              <a:t>Begegnungszentrum ist bereits vom Schönstattinstitut Diözesanpriester für diesen Zweck erworben. D</a:t>
            </a:r>
            <a:r>
              <a:rPr lang="de-DE" sz="1800" dirty="0"/>
              <a:t>as Ziel ist ein multifunktionales Zentrum für Zusammenkünfte aller Art zu errichten. Dieses soll Menschen zusammenbringen, welche sich für Frieden und Versöhnung in Burundi einsetzen.</a:t>
            </a:r>
          </a:p>
          <a:p>
            <a:pPr algn="just"/>
            <a:endParaRPr lang="de-DE" sz="1800" dirty="0"/>
          </a:p>
          <a:p>
            <a:pPr algn="just"/>
            <a:r>
              <a:rPr lang="de-DE" sz="1800" dirty="0"/>
              <a:t>Zur Realisierung ist das Schönstattinstitut Diözesanpriester auf  </a:t>
            </a:r>
            <a:r>
              <a:rPr lang="de-DE" sz="1800" b="1" dirty="0"/>
              <a:t>Spenden</a:t>
            </a:r>
            <a:r>
              <a:rPr lang="de-DE" sz="1800" dirty="0"/>
              <a:t> angewiesen, ist aber vor Ort präsent und kann deshalb die Umsetzung des Projektes begleiten.</a:t>
            </a:r>
          </a:p>
          <a:p>
            <a:pPr algn="just"/>
            <a:endParaRPr lang="de-DE" sz="1800" dirty="0"/>
          </a:p>
        </p:txBody>
      </p:sp>
      <p:pic>
        <p:nvPicPr>
          <p:cNvPr id="8" name="Graphic 7" descr="Earth globe: Africa and Europe with solid fill">
            <a:extLst>
              <a:ext uri="{FF2B5EF4-FFF2-40B4-BE49-F238E27FC236}">
                <a16:creationId xmlns:a16="http://schemas.microsoft.com/office/drawing/2014/main" id="{F52A3E07-F64E-40FF-8463-9E79D9E951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6221" y="1968063"/>
            <a:ext cx="3237186" cy="323718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19148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2407C-EEE6-49EF-8C24-778AA3A3A051}"/>
              </a:ext>
            </a:extLst>
          </p:cNvPr>
          <p:cNvSpPr txBox="1"/>
          <p:nvPr/>
        </p:nvSpPr>
        <p:spPr>
          <a:xfrm>
            <a:off x="550799" y="3091209"/>
            <a:ext cx="11151344" cy="3139321"/>
          </a:xfrm>
          <a:prstGeom prst="rect">
            <a:avLst/>
          </a:prstGeom>
          <a:noFill/>
        </p:spPr>
        <p:txBody>
          <a:bodyPr wrap="square" lIns="91440" tIns="45720" rIns="91440" bIns="45720" numCol="2" rtlCol="0" anchor="t">
            <a:spAutoFit/>
          </a:bodyPr>
          <a:lstStyle/>
          <a:p>
            <a:r>
              <a:rPr lang="de-DE" sz="1800" dirty="0"/>
              <a:t>	Nutzung als </a:t>
            </a:r>
            <a:r>
              <a:rPr lang="de-DE" sz="1800" b="1" dirty="0"/>
              <a:t>Konferenzraum</a:t>
            </a:r>
            <a:r>
              <a:rPr lang="de-DE" sz="1800" dirty="0"/>
              <a:t>	</a:t>
            </a:r>
            <a:br>
              <a:rPr lang="de-DE" sz="1800" dirty="0"/>
            </a:br>
            <a:br>
              <a:rPr lang="de-DE" sz="1800" dirty="0"/>
            </a:br>
            <a:endParaRPr lang="de-DE" sz="1800" dirty="0"/>
          </a:p>
          <a:p>
            <a:r>
              <a:rPr lang="de-DE" sz="1800" dirty="0"/>
              <a:t>	Die </a:t>
            </a:r>
            <a:r>
              <a:rPr lang="de-DE" sz="1800" b="1" dirty="0"/>
              <a:t>Universität</a:t>
            </a:r>
            <a:r>
              <a:rPr lang="de-DE" sz="1800" dirty="0"/>
              <a:t> in </a:t>
            </a:r>
            <a:r>
              <a:rPr lang="de-DE" sz="1800" dirty="0" err="1"/>
              <a:t>Gitega</a:t>
            </a:r>
            <a:r>
              <a:rPr lang="de-DE" sz="1800" dirty="0"/>
              <a:t> befindet sich    	neben dem Grundstück - das Zentrum stünde 	daher auch optimal für universitäre Projekte zur 	Verfügung</a:t>
            </a:r>
            <a:br>
              <a:rPr lang="de-DE" sz="1800" dirty="0"/>
            </a:br>
            <a:endParaRPr lang="de-DE" sz="1800" dirty="0"/>
          </a:p>
          <a:p>
            <a:pPr marL="342900" indent="-342900">
              <a:buFont typeface="+mj-lt"/>
              <a:buAutoNum type="arabicPeriod"/>
            </a:pPr>
            <a:endParaRPr lang="de-DE" sz="1800" dirty="0"/>
          </a:p>
          <a:p>
            <a:pPr marL="342900" indent="-342900">
              <a:buFont typeface="+mj-lt"/>
              <a:buAutoNum type="arabicPeriod"/>
            </a:pPr>
            <a:endParaRPr lang="de-DE" sz="1800" dirty="0"/>
          </a:p>
          <a:p>
            <a:pPr marL="342900" indent="-342900">
              <a:buFont typeface="+mj-lt"/>
              <a:buAutoNum type="arabicPeriod"/>
            </a:pPr>
            <a:endParaRPr lang="de-DE" sz="1800" dirty="0"/>
          </a:p>
          <a:p>
            <a:pPr lvl="1"/>
            <a:r>
              <a:rPr lang="de-DE" sz="1800" dirty="0"/>
              <a:t>	</a:t>
            </a:r>
          </a:p>
        </p:txBody>
      </p:sp>
      <p:sp>
        <p:nvSpPr>
          <p:cNvPr id="8" name="Title 1">
            <a:extLst>
              <a:ext uri="{FF2B5EF4-FFF2-40B4-BE49-F238E27FC236}">
                <a16:creationId xmlns:a16="http://schemas.microsoft.com/office/drawing/2014/main" id="{E491AE1F-C45D-4E0C-942C-ECCD90890004}"/>
              </a:ext>
            </a:extLst>
          </p:cNvPr>
          <p:cNvSpPr>
            <a:spLocks noGrp="1"/>
          </p:cNvSpPr>
          <p:nvPr>
            <p:ph type="ctrTitle"/>
          </p:nvPr>
        </p:nvSpPr>
        <p:spPr/>
        <p:txBody>
          <a:bodyPr/>
          <a:lstStyle/>
          <a:p>
            <a:r>
              <a:rPr lang="de-DE" sz="2400" b="1" i="0" u="none" strike="noStrike" cap="none" dirty="0">
                <a:solidFill>
                  <a:schemeClr val="tx1"/>
                </a:solidFill>
                <a:sym typeface="Arial"/>
              </a:rPr>
              <a:t>Bedeutung des Begegnungszentrums für Frieden und Versöhnung</a:t>
            </a:r>
            <a:endParaRPr lang="en-GB" sz="2400" b="1" dirty="0">
              <a:solidFill>
                <a:schemeClr val="tx1"/>
              </a:solidFill>
            </a:endParaRPr>
          </a:p>
        </p:txBody>
      </p:sp>
      <p:sp>
        <p:nvSpPr>
          <p:cNvPr id="9" name="TextBox 8">
            <a:extLst>
              <a:ext uri="{FF2B5EF4-FFF2-40B4-BE49-F238E27FC236}">
                <a16:creationId xmlns:a16="http://schemas.microsoft.com/office/drawing/2014/main" id="{36EE10A1-87CD-47FB-87E1-EE7694F14F52}"/>
              </a:ext>
            </a:extLst>
          </p:cNvPr>
          <p:cNvSpPr txBox="1"/>
          <p:nvPr/>
        </p:nvSpPr>
        <p:spPr>
          <a:xfrm>
            <a:off x="550799" y="1587062"/>
            <a:ext cx="11151344" cy="923330"/>
          </a:xfrm>
          <a:prstGeom prst="rect">
            <a:avLst/>
          </a:prstGeom>
          <a:noFill/>
        </p:spPr>
        <p:txBody>
          <a:bodyPr wrap="square" lIns="91440" tIns="45720" rIns="91440" bIns="45720" rtlCol="0" anchor="t">
            <a:spAutoFit/>
          </a:bodyPr>
          <a:lstStyle/>
          <a:p>
            <a:pPr algn="just"/>
            <a:r>
              <a:rPr lang="de-DE" sz="1800" dirty="0"/>
              <a:t>Das Begegnungszentrum soll ein multifunktionales </a:t>
            </a:r>
            <a:r>
              <a:rPr lang="de-DE" sz="1800" b="1" dirty="0"/>
              <a:t>Zentrum für Zusammenkünfte aller Art </a:t>
            </a:r>
            <a:r>
              <a:rPr lang="de-DE" sz="1800" dirty="0"/>
              <a:t>werden. Dieses soll Menschen zusammenbringen, welche sich für Frieden und Versöhnung in Burundi einsetzen.</a:t>
            </a:r>
          </a:p>
          <a:p>
            <a:pPr algn="just"/>
            <a:r>
              <a:rPr lang="de-DE" sz="1800" u="sng" dirty="0"/>
              <a:t>Denn eine friedliche Gesellschaft ist Grundlage für wirtschaftliche Entwicklung!</a:t>
            </a:r>
            <a:endParaRPr lang="en-GB" sz="1800" u="sng" dirty="0"/>
          </a:p>
        </p:txBody>
      </p:sp>
      <p:pic>
        <p:nvPicPr>
          <p:cNvPr id="14" name="Graphic 13" descr="Badge 1 with solid fill">
            <a:extLst>
              <a:ext uri="{FF2B5EF4-FFF2-40B4-BE49-F238E27FC236}">
                <a16:creationId xmlns:a16="http://schemas.microsoft.com/office/drawing/2014/main" id="{BE7E5F82-E0B1-43A8-A8C6-DD00DA2681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102" y="3053134"/>
            <a:ext cx="692397" cy="692397"/>
          </a:xfrm>
          <a:prstGeom prst="rect">
            <a:avLst/>
          </a:prstGeom>
        </p:spPr>
      </p:pic>
      <p:pic>
        <p:nvPicPr>
          <p:cNvPr id="15" name="Graphic 14" descr="Badge with solid fill">
            <a:extLst>
              <a:ext uri="{FF2B5EF4-FFF2-40B4-BE49-F238E27FC236}">
                <a16:creationId xmlns:a16="http://schemas.microsoft.com/office/drawing/2014/main" id="{4C2E868A-8635-482E-A102-BF19BEFC9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02" y="4118230"/>
            <a:ext cx="691200" cy="691200"/>
          </a:xfrm>
          <a:prstGeom prst="rect">
            <a:avLst/>
          </a:prstGeom>
        </p:spPr>
      </p:pic>
      <p:pic>
        <p:nvPicPr>
          <p:cNvPr id="16" name="Graphic 15" descr="Badge 3 with solid fill">
            <a:extLst>
              <a:ext uri="{FF2B5EF4-FFF2-40B4-BE49-F238E27FC236}">
                <a16:creationId xmlns:a16="http://schemas.microsoft.com/office/drawing/2014/main" id="{2835C8B2-94DB-4817-9869-F878808140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4490" y="3053134"/>
            <a:ext cx="691200" cy="691200"/>
          </a:xfrm>
          <a:prstGeom prst="rect">
            <a:avLst/>
          </a:prstGeom>
        </p:spPr>
      </p:pic>
      <p:pic>
        <p:nvPicPr>
          <p:cNvPr id="17" name="Graphic 16" descr="Badge 4 with solid fill">
            <a:extLst>
              <a:ext uri="{FF2B5EF4-FFF2-40B4-BE49-F238E27FC236}">
                <a16:creationId xmlns:a16="http://schemas.microsoft.com/office/drawing/2014/main" id="{8E23356E-DCEE-49DC-8640-CD5F46E7A6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14490" y="4118230"/>
            <a:ext cx="691200" cy="691200"/>
          </a:xfrm>
          <a:prstGeom prst="rect">
            <a:avLst/>
          </a:prstGeom>
        </p:spPr>
      </p:pic>
      <p:sp>
        <p:nvSpPr>
          <p:cNvPr id="19" name="TextBox 18">
            <a:extLst>
              <a:ext uri="{FF2B5EF4-FFF2-40B4-BE49-F238E27FC236}">
                <a16:creationId xmlns:a16="http://schemas.microsoft.com/office/drawing/2014/main" id="{9CBD8B77-6E3D-45C8-947B-EF314EFAF716}"/>
              </a:ext>
            </a:extLst>
          </p:cNvPr>
          <p:cNvSpPr txBox="1"/>
          <p:nvPr/>
        </p:nvSpPr>
        <p:spPr>
          <a:xfrm>
            <a:off x="6385990" y="3091209"/>
            <a:ext cx="5316153" cy="2031325"/>
          </a:xfrm>
          <a:prstGeom prst="rect">
            <a:avLst/>
          </a:prstGeom>
          <a:noFill/>
        </p:spPr>
        <p:txBody>
          <a:bodyPr wrap="square" rtlCol="0">
            <a:spAutoFit/>
          </a:bodyPr>
          <a:lstStyle/>
          <a:p>
            <a:pPr lvl="1"/>
            <a:r>
              <a:rPr lang="de-DE" sz="1800" dirty="0"/>
              <a:t>	Das Zentrum wäre für Seminare und 	(berufliche) </a:t>
            </a:r>
            <a:r>
              <a:rPr lang="de-DE" sz="1800" b="1" dirty="0"/>
              <a:t>Fortbildungen</a:t>
            </a:r>
            <a:r>
              <a:rPr lang="de-DE" sz="1800" dirty="0"/>
              <a:t> jeglicher Art 	nutzbar</a:t>
            </a:r>
            <a:br>
              <a:rPr lang="de-DE" sz="1800" dirty="0"/>
            </a:br>
            <a:endParaRPr lang="de-DE" sz="1800" dirty="0"/>
          </a:p>
          <a:p>
            <a:pPr algn="just"/>
            <a:r>
              <a:rPr lang="de-DE" sz="1800" dirty="0"/>
              <a:t>	Eine Erweiterung des Zentrums um ein 	</a:t>
            </a:r>
            <a:r>
              <a:rPr lang="de-DE" sz="1800" b="1" dirty="0"/>
              <a:t>Bettenhaus</a:t>
            </a:r>
            <a:r>
              <a:rPr lang="de-DE" sz="1800" dirty="0"/>
              <a:t> ist </a:t>
            </a:r>
            <a:r>
              <a:rPr lang="de-DE" dirty="0"/>
              <a:t>mittel</a:t>
            </a:r>
            <a:r>
              <a:rPr lang="de-DE" sz="1800" dirty="0"/>
              <a:t>fristig geplant</a:t>
            </a:r>
          </a:p>
          <a:p>
            <a:endParaRPr lang="en-GB" dirty="0"/>
          </a:p>
        </p:txBody>
      </p:sp>
      <p:sp>
        <p:nvSpPr>
          <p:cNvPr id="20" name="Rectangle: Rounded Corners 19">
            <a:extLst>
              <a:ext uri="{FF2B5EF4-FFF2-40B4-BE49-F238E27FC236}">
                <a16:creationId xmlns:a16="http://schemas.microsoft.com/office/drawing/2014/main" id="{8C2A9C1B-97D4-43DC-84CA-A0B6EE81FEE3}"/>
              </a:ext>
            </a:extLst>
          </p:cNvPr>
          <p:cNvSpPr/>
          <p:nvPr/>
        </p:nvSpPr>
        <p:spPr>
          <a:xfrm>
            <a:off x="489857" y="1498393"/>
            <a:ext cx="11302750" cy="1177108"/>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8664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E4ECB3F9-CD2A-4469-845C-27EB9A4901CA}"/>
              </a:ext>
            </a:extLst>
          </p:cNvPr>
          <p:cNvGraphicFramePr/>
          <p:nvPr>
            <p:extLst>
              <p:ext uri="{D42A27DB-BD31-4B8C-83A1-F6EECF244321}">
                <p14:modId xmlns:p14="http://schemas.microsoft.com/office/powerpoint/2010/main" val="663559117"/>
              </p:ext>
            </p:extLst>
          </p:nvPr>
        </p:nvGraphicFramePr>
        <p:xfrm>
          <a:off x="3145389" y="1800593"/>
          <a:ext cx="5901222" cy="3934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26A4B679-D31C-4CAE-86DF-A292187FE542}"/>
              </a:ext>
            </a:extLst>
          </p:cNvPr>
          <p:cNvSpPr>
            <a:spLocks noGrp="1"/>
          </p:cNvSpPr>
          <p:nvPr>
            <p:ph type="ctrTitle"/>
          </p:nvPr>
        </p:nvSpPr>
        <p:spPr/>
        <p:txBody>
          <a:bodyPr/>
          <a:lstStyle/>
          <a:p>
            <a:r>
              <a:rPr lang="de-DE" sz="2400" b="1" i="0" u="none" strike="noStrike" cap="none">
                <a:solidFill>
                  <a:schemeClr val="tx1"/>
                </a:solidFill>
                <a:sym typeface="Arial"/>
              </a:rPr>
              <a:t>Das Begegnungszentrum </a:t>
            </a:r>
            <a:r>
              <a:rPr lang="de-DE" sz="2400" b="1">
                <a:solidFill>
                  <a:schemeClr val="tx1"/>
                </a:solidFill>
              </a:rPr>
              <a:t>als Interakteur: Politik, Gesellschaft und Kirche</a:t>
            </a:r>
            <a:endParaRPr lang="en-GB" sz="2400" b="1">
              <a:solidFill>
                <a:schemeClr val="tx1"/>
              </a:solidFill>
            </a:endParaRPr>
          </a:p>
        </p:txBody>
      </p:sp>
    </p:spTree>
    <p:extLst>
      <p:ext uri="{BB962C8B-B14F-4D97-AF65-F5344CB8AC3E}">
        <p14:creationId xmlns:p14="http://schemas.microsoft.com/office/powerpoint/2010/main" val="3554537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3BBC3E-61CD-4963-9280-A5EE6D12262F}"/>
              </a:ext>
            </a:extLst>
          </p:cNvPr>
          <p:cNvPicPr>
            <a:picLocks noChangeAspect="1"/>
          </p:cNvPicPr>
          <p:nvPr/>
        </p:nvPicPr>
        <p:blipFill>
          <a:blip r:embed="rId2"/>
          <a:stretch>
            <a:fillRect/>
          </a:stretch>
        </p:blipFill>
        <p:spPr>
          <a:xfrm>
            <a:off x="1121070" y="2887122"/>
            <a:ext cx="7072779" cy="2814677"/>
          </a:xfrm>
          <a:prstGeom prst="rect">
            <a:avLst/>
          </a:prstGeom>
        </p:spPr>
      </p:pic>
      <p:pic>
        <p:nvPicPr>
          <p:cNvPr id="4" name="Picture 3">
            <a:extLst>
              <a:ext uri="{FF2B5EF4-FFF2-40B4-BE49-F238E27FC236}">
                <a16:creationId xmlns:a16="http://schemas.microsoft.com/office/drawing/2014/main" id="{96C33817-FC67-494A-AE95-2E7B8D17F5BC}"/>
              </a:ext>
            </a:extLst>
          </p:cNvPr>
          <p:cNvPicPr>
            <a:picLocks noChangeAspect="1"/>
          </p:cNvPicPr>
          <p:nvPr/>
        </p:nvPicPr>
        <p:blipFill>
          <a:blip r:embed="rId3"/>
          <a:stretch>
            <a:fillRect/>
          </a:stretch>
        </p:blipFill>
        <p:spPr>
          <a:xfrm>
            <a:off x="8299309" y="1599016"/>
            <a:ext cx="3105300" cy="3969073"/>
          </a:xfrm>
          <a:prstGeom prst="rect">
            <a:avLst/>
          </a:prstGeom>
        </p:spPr>
      </p:pic>
      <p:sp>
        <p:nvSpPr>
          <p:cNvPr id="5" name="Title 1">
            <a:extLst>
              <a:ext uri="{FF2B5EF4-FFF2-40B4-BE49-F238E27FC236}">
                <a16:creationId xmlns:a16="http://schemas.microsoft.com/office/drawing/2014/main" id="{6A6E9D17-9CB2-4C44-8990-0FE50164E7D0}"/>
              </a:ext>
            </a:extLst>
          </p:cNvPr>
          <p:cNvSpPr>
            <a:spLocks noGrp="1"/>
          </p:cNvSpPr>
          <p:nvPr>
            <p:ph type="ctrTitle"/>
          </p:nvPr>
        </p:nvSpPr>
        <p:spPr/>
        <p:txBody>
          <a:bodyPr/>
          <a:lstStyle/>
          <a:p>
            <a:r>
              <a:rPr lang="de-DE" sz="2400" b="1" i="0" u="none" strike="noStrike" cap="none">
                <a:solidFill>
                  <a:schemeClr val="tx1"/>
                </a:solidFill>
                <a:sym typeface="Arial"/>
              </a:rPr>
              <a:t>Ein erster Entwurf: So könnte das Begegnungszentrum einmal aussehen</a:t>
            </a:r>
            <a:endParaRPr lang="en-GB" sz="2400" b="1">
              <a:solidFill>
                <a:schemeClr val="tx1"/>
              </a:solidFill>
            </a:endParaRPr>
          </a:p>
        </p:txBody>
      </p:sp>
      <p:sp>
        <p:nvSpPr>
          <p:cNvPr id="2" name="TextBox 1">
            <a:extLst>
              <a:ext uri="{FF2B5EF4-FFF2-40B4-BE49-F238E27FC236}">
                <a16:creationId xmlns:a16="http://schemas.microsoft.com/office/drawing/2014/main" id="{6EB4A1D8-4018-4EBA-B2EE-E4B693C5B06A}"/>
              </a:ext>
            </a:extLst>
          </p:cNvPr>
          <p:cNvSpPr txBox="1"/>
          <p:nvPr/>
        </p:nvSpPr>
        <p:spPr>
          <a:xfrm>
            <a:off x="439029" y="2133526"/>
            <a:ext cx="3539938" cy="369332"/>
          </a:xfrm>
          <a:prstGeom prst="rect">
            <a:avLst/>
          </a:prstGeom>
          <a:noFill/>
        </p:spPr>
        <p:txBody>
          <a:bodyPr wrap="square" rtlCol="0">
            <a:spAutoFit/>
          </a:bodyPr>
          <a:lstStyle/>
          <a:p>
            <a:r>
              <a:rPr lang="de-DE" sz="1800">
                <a:latin typeface="+mn-lt"/>
              </a:rPr>
              <a:t>Grundstücksfläche ca. 17.000 </a:t>
            </a:r>
            <a:r>
              <a:rPr lang="fr-FR" sz="1800">
                <a:latin typeface="+mn-lt"/>
                <a:cs typeface="Calibri" panose="020F0502020204030204" pitchFamily="34" charset="0"/>
              </a:rPr>
              <a:t>m</a:t>
            </a:r>
            <a:r>
              <a:rPr lang="fr-FR" sz="1800">
                <a:effectLst/>
                <a:latin typeface="+mn-lt"/>
                <a:ea typeface="Calibri" panose="020F0502020204030204" pitchFamily="34" charset="0"/>
                <a:cs typeface="Calibri" panose="020F0502020204030204" pitchFamily="34" charset="0"/>
              </a:rPr>
              <a:t>²</a:t>
            </a:r>
          </a:p>
        </p:txBody>
      </p:sp>
      <p:sp>
        <p:nvSpPr>
          <p:cNvPr id="6" name="Rectangle: Rounded Corners 5">
            <a:extLst>
              <a:ext uri="{FF2B5EF4-FFF2-40B4-BE49-F238E27FC236}">
                <a16:creationId xmlns:a16="http://schemas.microsoft.com/office/drawing/2014/main" id="{BE9E8F68-1F7F-4BDB-BE4A-CF119020872C}"/>
              </a:ext>
            </a:extLst>
          </p:cNvPr>
          <p:cNvSpPr/>
          <p:nvPr/>
        </p:nvSpPr>
        <p:spPr>
          <a:xfrm>
            <a:off x="439029" y="2039321"/>
            <a:ext cx="3539938" cy="557742"/>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feld 6">
            <a:extLst>
              <a:ext uri="{FF2B5EF4-FFF2-40B4-BE49-F238E27FC236}">
                <a16:creationId xmlns:a16="http://schemas.microsoft.com/office/drawing/2014/main" id="{6E9DBC0A-39DB-43B1-A260-E3CDD542B9F1}"/>
              </a:ext>
            </a:extLst>
          </p:cNvPr>
          <p:cNvSpPr txBox="1"/>
          <p:nvPr/>
        </p:nvSpPr>
        <p:spPr>
          <a:xfrm>
            <a:off x="590470" y="3210038"/>
            <a:ext cx="13585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ln w="0"/>
                <a:solidFill>
                  <a:schemeClr val="accent1"/>
                </a:solidFill>
                <a:effectLst>
                  <a:outerShdw blurRad="38100" dist="25400" dir="5400000" algn="ctr" rotWithShape="0">
                    <a:srgbClr val="6E747A">
                      <a:alpha val="43000"/>
                    </a:srgbClr>
                  </a:outerShdw>
                </a:effectLst>
              </a:rPr>
              <a:t>Bettentrakt</a:t>
            </a:r>
            <a:endParaRPr lang="de-DE" dirty="0"/>
          </a:p>
        </p:txBody>
      </p:sp>
      <p:sp>
        <p:nvSpPr>
          <p:cNvPr id="8" name="Textfeld 7">
            <a:extLst>
              <a:ext uri="{FF2B5EF4-FFF2-40B4-BE49-F238E27FC236}">
                <a16:creationId xmlns:a16="http://schemas.microsoft.com/office/drawing/2014/main" id="{B142E7C1-10C1-4357-9654-82AD5BC30D95}"/>
              </a:ext>
            </a:extLst>
          </p:cNvPr>
          <p:cNvSpPr txBox="1"/>
          <p:nvPr/>
        </p:nvSpPr>
        <p:spPr>
          <a:xfrm>
            <a:off x="6343855" y="5376898"/>
            <a:ext cx="153469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ln w="0"/>
                <a:solidFill>
                  <a:schemeClr val="accent1"/>
                </a:solidFill>
                <a:effectLst>
                  <a:outerShdw blurRad="38100" dist="25400" dir="5400000" algn="ctr" rotWithShape="0">
                    <a:srgbClr val="6E747A">
                      <a:alpha val="43000"/>
                    </a:srgbClr>
                  </a:outerShdw>
                </a:effectLst>
              </a:rPr>
              <a:t>Konferenzsaal</a:t>
            </a:r>
          </a:p>
        </p:txBody>
      </p:sp>
      <p:cxnSp>
        <p:nvCxnSpPr>
          <p:cNvPr id="10" name="Gerade Verbindung mit Pfeil 9">
            <a:extLst>
              <a:ext uri="{FF2B5EF4-FFF2-40B4-BE49-F238E27FC236}">
                <a16:creationId xmlns:a16="http://schemas.microsoft.com/office/drawing/2014/main" id="{4767219D-EB9A-48B2-B0AC-5040BDCBF3E3}"/>
              </a:ext>
            </a:extLst>
          </p:cNvPr>
          <p:cNvCxnSpPr>
            <a:stCxn id="7" idx="3"/>
          </p:cNvCxnSpPr>
          <p:nvPr/>
        </p:nvCxnSpPr>
        <p:spPr>
          <a:xfrm>
            <a:off x="1948981" y="3394704"/>
            <a:ext cx="1698511" cy="1325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C7C675AB-8F64-4B53-A4D7-41422CFC2748}"/>
              </a:ext>
            </a:extLst>
          </p:cNvPr>
          <p:cNvCxnSpPr>
            <a:cxnSpLocks/>
            <a:stCxn id="8" idx="0"/>
          </p:cNvCxnSpPr>
          <p:nvPr/>
        </p:nvCxnSpPr>
        <p:spPr>
          <a:xfrm flipH="1" flipV="1">
            <a:off x="5639131" y="4093242"/>
            <a:ext cx="1472070" cy="1283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966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A5DD2D6D4A77C479A5A45B23D18AA73" ma:contentTypeVersion="5" ma:contentTypeDescription="Ein neues Dokument erstellen." ma:contentTypeScope="" ma:versionID="b86ae86a88077d9a068c218e27aba896">
  <xsd:schema xmlns:xsd="http://www.w3.org/2001/XMLSchema" xmlns:xs="http://www.w3.org/2001/XMLSchema" xmlns:p="http://schemas.microsoft.com/office/2006/metadata/properties" xmlns:ns2="f6110641-8c90-4867-bab3-84a7deef1a34" targetNamespace="http://schemas.microsoft.com/office/2006/metadata/properties" ma:root="true" ma:fieldsID="13ab6f686a75a27fde41d21e7dcb21af" ns2:_="">
    <xsd:import namespace="f6110641-8c90-4867-bab3-84a7deef1a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10641-8c90-4867-bab3-84a7deef1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68B654-7FE9-4638-BA96-96D51F24E6EC}">
  <ds:schemaRefs>
    <ds:schemaRef ds:uri="http://schemas.microsoft.com/sharepoint/v3/contenttype/forms"/>
  </ds:schemaRefs>
</ds:datastoreItem>
</file>

<file path=customXml/itemProps2.xml><?xml version="1.0" encoding="utf-8"?>
<ds:datastoreItem xmlns:ds="http://schemas.openxmlformats.org/officeDocument/2006/customXml" ds:itemID="{8B058229-919D-4729-9C68-7D8145BE6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110641-8c90-4867-bab3-84a7deef1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B282E2-812B-43FB-9AE4-92F44B23670B}">
  <ds:schemaRef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f6110641-8c90-4867-bab3-84a7deef1a34"/>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1009</Words>
  <Application>Microsoft Office PowerPoint</Application>
  <PresentationFormat>Breitbild</PresentationFormat>
  <Paragraphs>124</Paragraphs>
  <Slides>13</Slides>
  <Notes>8</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0" baseType="lpstr">
      <vt:lpstr>Aharoni</vt:lpstr>
      <vt:lpstr>Arial</vt:lpstr>
      <vt:lpstr>Calibri</vt:lpstr>
      <vt:lpstr>Calibri Light</vt:lpstr>
      <vt:lpstr>Wingdings</vt:lpstr>
      <vt:lpstr>Office</vt:lpstr>
      <vt:lpstr>Worksheet</vt:lpstr>
      <vt:lpstr>PowerPoint-Präsentation</vt:lpstr>
      <vt:lpstr>Das Projekt „Schönstatt x Burundi“</vt:lpstr>
      <vt:lpstr>Burundi – Ein Land, geprägt von ethnischen Konflikten und Armut</vt:lpstr>
      <vt:lpstr>Burundi – Ein Land, geprägt von ethnischen Konflikten und Armut</vt:lpstr>
      <vt:lpstr>Burundi – Ein Land, geprägt von ethnischen Konflikten und Armut</vt:lpstr>
      <vt:lpstr>Für eine bessere Zukunft: Ein Begegnungszentrum für Frieden und Versöhnung in Gitega, Burundi</vt:lpstr>
      <vt:lpstr>Bedeutung des Begegnungszentrums für Frieden und Versöhnung</vt:lpstr>
      <vt:lpstr>Das Begegnungszentrum als Interakteur: Politik, Gesellschaft und Kirche</vt:lpstr>
      <vt:lpstr>Ein erster Entwurf: So könnte das Begegnungszentrum einmal aussehen</vt:lpstr>
      <vt:lpstr>PowerPoint-Präsentation</vt:lpstr>
      <vt:lpstr>Eine erste Kostenkalkulation</vt:lpstr>
      <vt:lpstr>Das sind wir: Das Schönstattinstitut Diözesanpriester und die weltweite, apostolische Bewegung von Schönstatt</vt:lpstr>
      <vt:lpstr>Ihr Kontakt zu uns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Egenolf</dc:creator>
  <cp:lastModifiedBy>Sekretariat Generalrektor</cp:lastModifiedBy>
  <cp:revision>39</cp:revision>
  <dcterms:modified xsi:type="dcterms:W3CDTF">2022-03-08T10:07:14Z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0x010100AA5DD2D6D4A77C479A5A45B23D18AA73</vt:lpwstr>
  </property>
</Properties>
</file>